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bookmarkIdSeed="5">
  <p:sldMasterIdLst>
    <p:sldMasterId id="2147483772" r:id="rId1"/>
  </p:sldMasterIdLst>
  <p:notesMasterIdLst>
    <p:notesMasterId r:id="rId28"/>
  </p:notesMasterIdLst>
  <p:handoutMasterIdLst>
    <p:handoutMasterId r:id="rId29"/>
  </p:handoutMasterIdLst>
  <p:sldIdLst>
    <p:sldId id="256" r:id="rId2"/>
    <p:sldId id="701" r:id="rId3"/>
    <p:sldId id="703" r:id="rId4"/>
    <p:sldId id="494" r:id="rId5"/>
    <p:sldId id="544" r:id="rId6"/>
    <p:sldId id="545" r:id="rId7"/>
    <p:sldId id="546" r:id="rId8"/>
    <p:sldId id="547" r:id="rId9"/>
    <p:sldId id="548" r:id="rId10"/>
    <p:sldId id="707" r:id="rId11"/>
    <p:sldId id="653" r:id="rId12"/>
    <p:sldId id="705" r:id="rId13"/>
    <p:sldId id="706" r:id="rId14"/>
    <p:sldId id="549" r:id="rId15"/>
    <p:sldId id="550" r:id="rId16"/>
    <p:sldId id="551" r:id="rId17"/>
    <p:sldId id="647" r:id="rId18"/>
    <p:sldId id="552" r:id="rId19"/>
    <p:sldId id="553" r:id="rId20"/>
    <p:sldId id="554" r:id="rId21"/>
    <p:sldId id="555" r:id="rId22"/>
    <p:sldId id="556" r:id="rId23"/>
    <p:sldId id="648" r:id="rId24"/>
    <p:sldId id="558" r:id="rId25"/>
    <p:sldId id="649" r:id="rId26"/>
    <p:sldId id="704" r:id="rId27"/>
  </p:sldIdLst>
  <p:sldSz cx="12192000" cy="6858000"/>
  <p:notesSz cx="6858000" cy="9926638"/>
  <p:custDataLst>
    <p:tags r:id="rId30"/>
  </p:custDataLst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862254"/>
    <a:srgbClr val="0C01E7"/>
    <a:srgbClr val="0066FF"/>
    <a:srgbClr val="0000FF"/>
    <a:srgbClr val="FF0000"/>
    <a:srgbClr val="932968"/>
    <a:srgbClr val="000000"/>
    <a:srgbClr val="8000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Estilo com Tema 2 - Ênfas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48" autoAdjust="0"/>
    <p:restoredTop sz="94624" autoAdjust="0"/>
  </p:normalViewPr>
  <p:slideViewPr>
    <p:cSldViewPr>
      <p:cViewPr>
        <p:scale>
          <a:sx n="162" d="100"/>
          <a:sy n="162" d="100"/>
        </p:scale>
        <p:origin x="-5472" y="-20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78"/>
    </p:cViewPr>
  </p:sorterViewPr>
  <p:notesViewPr>
    <p:cSldViewPr>
      <p:cViewPr varScale="1">
        <p:scale>
          <a:sx n="28" d="100"/>
          <a:sy n="28" d="100"/>
        </p:scale>
        <p:origin x="-1266" y="-78"/>
      </p:cViewPr>
      <p:guideLst>
        <p:guide orient="horz" pos="3127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28583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A9485FE-CAA6-41BF-B11C-3243C04ED8CE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187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fr-FR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650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15153"/>
            <a:ext cx="502920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430306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CCFE220-7583-43A4-855B-7A6FDEB9DF93}" type="slidenum">
              <a:rPr lang="fr-FR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456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267057-114E-4089-80D3-F69F955CD8B7}" type="slidenum">
              <a:rPr lang="fr-FR"/>
              <a:pPr/>
              <a:t>1</a:t>
            </a:fld>
            <a:endParaRPr lang="fr-FR" dirty="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" y="744538"/>
            <a:ext cx="6616700" cy="3722687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3306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FE220-7583-43A4-855B-7A6FDEB9DF93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830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FE220-7583-43A4-855B-7A6FDEB9DF93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449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FE220-7583-43A4-855B-7A6FDEB9DF93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270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B0A71-2450-2640-A071-0A5AFC20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06"/>
            <a:ext cx="12192000" cy="504056"/>
          </a:xfrm>
        </p:spPr>
        <p:txBody>
          <a:bodyPr/>
          <a:lstStyle>
            <a:lvl1pPr algn="ctr">
              <a:defRPr b="1" i="1"/>
            </a:lvl1pPr>
          </a:lstStyle>
          <a:p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DD6B1D-C8E5-3F49-BCE1-CB61F49D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A818-747F-2A4C-B692-BFEACB5FFFF1}" type="datetime1">
              <a:rPr lang="pt-BR" smtClean="0"/>
              <a:t>06/05/2022</a:t>
            </a:fld>
            <a:endParaRPr lang="fr-F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019F188-7E40-B044-B432-EE0A6EF0A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3B571-EDB6-8246-9C75-1B3C0F8F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04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32F960D-6E7E-A44A-AD30-2FBACC79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63C2-3C42-F94A-ABE6-51DE454CDFCE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5E0FAD5-1DFD-934F-916F-E664C061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55DEAE-04CE-B441-BA3C-852DC6D2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44467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E6DA3AE-D1B2-674B-B30F-E3CE1F0A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39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CF8EA0-A254-1E45-B261-936F409FF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132866-06AD-F446-8C34-C337BF2B8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663C2-3C42-F94A-ABE6-51DE454CDFCE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517BBE-8D15-0340-B4DD-E07A8829C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Física Experimental 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6CE643-02A6-8541-9F5B-1BE0A6301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95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</p:sldLayoutIdLst>
  <p:hf hdr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75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3.wdp"/><Relationship Id="rId1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12" Type="http://schemas.openxmlformats.org/officeDocument/2006/relationships/image" Target="../media/image34.jpg"/><Relationship Id="rId17" Type="http://schemas.openxmlformats.org/officeDocument/2006/relationships/image" Target="../media/image36.svg"/><Relationship Id="rId2" Type="http://schemas.openxmlformats.org/officeDocument/2006/relationships/image" Target="../media/image27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microsoft.com/office/2007/relationships/hdphoto" Target="../media/hdphoto2.wdp"/><Relationship Id="rId5" Type="http://schemas.openxmlformats.org/officeDocument/2006/relationships/image" Target="../media/image28.png"/><Relationship Id="rId15" Type="http://schemas.microsoft.com/office/2007/relationships/hdphoto" Target="../media/hdphoto5.wdp"/><Relationship Id="rId10" Type="http://schemas.openxmlformats.org/officeDocument/2006/relationships/image" Target="../media/image33.png"/><Relationship Id="rId19" Type="http://schemas.openxmlformats.org/officeDocument/2006/relationships/image" Target="../media/image38.svg"/><Relationship Id="rId4" Type="http://schemas.microsoft.com/office/2017/06/relationships/model3d" Target="../media/model3d1.glb"/><Relationship Id="rId9" Type="http://schemas.openxmlformats.org/officeDocument/2006/relationships/image" Target="../media/image32.png"/><Relationship Id="rId1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50.png"/><Relationship Id="rId7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6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11" Type="http://schemas.openxmlformats.org/officeDocument/2006/relationships/image" Target="../media/image310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766219"/>
            <a:ext cx="9144000" cy="1325563"/>
          </a:xfrm>
        </p:spPr>
        <p:txBody>
          <a:bodyPr/>
          <a:lstStyle/>
          <a:p>
            <a:r>
              <a:rPr lang="pt-BR" sz="3600" dirty="0">
                <a:solidFill>
                  <a:srgbClr val="C00000"/>
                </a:solidFill>
              </a:rPr>
              <a:t>Física Experimental </a:t>
            </a:r>
            <a:br>
              <a:rPr lang="pt-BR" sz="3600" dirty="0">
                <a:solidFill>
                  <a:srgbClr val="C00000"/>
                </a:solidFill>
              </a:rPr>
            </a:br>
            <a:fld id="{7FA2D39A-669D-FD49-BA86-A1B4494F82DC}" type="datetimeyyyy">
              <a:rPr lang="pt-BR" sz="3600">
                <a:solidFill>
                  <a:srgbClr val="C00000"/>
                </a:solidFill>
              </a:rPr>
              <a:pPr/>
              <a:t>2022</a:t>
            </a:fld>
            <a:r>
              <a:rPr lang="pt-BR" sz="3600" dirty="0">
                <a:solidFill>
                  <a:srgbClr val="C00000"/>
                </a:solidFill>
              </a:rPr>
              <a:t>/01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6312024" y="4962007"/>
            <a:ext cx="54360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ea typeface="Calibri" panose="020F0502020204030204" pitchFamily="34" charset="0"/>
              </a:rPr>
              <a:t>Universidade Federal do Espírito Santo</a:t>
            </a:r>
          </a:p>
          <a:p>
            <a:pPr algn="r"/>
            <a:r>
              <a:rPr lang="pt-BR" dirty="0">
                <a:ea typeface="Calibri" panose="020F0502020204030204" pitchFamily="34" charset="0"/>
              </a:rPr>
              <a:t>Centro de Ciências Exatas - CCE</a:t>
            </a:r>
          </a:p>
          <a:p>
            <a:pPr algn="r"/>
            <a:r>
              <a:rPr lang="pt-BR" dirty="0">
                <a:ea typeface="Calibri" panose="020F0502020204030204" pitchFamily="34" charset="0"/>
              </a:rPr>
              <a:t>Departamento de Física - DFIS</a:t>
            </a:r>
          </a:p>
        </p:txBody>
      </p:sp>
      <p:pic>
        <p:nvPicPr>
          <p:cNvPr id="12" name="Picture 2" descr="Atendimento EARTE - UFES">
            <a:extLst>
              <a:ext uri="{FF2B5EF4-FFF2-40B4-BE49-F238E27FC236}">
                <a16:creationId xmlns:a16="http://schemas.microsoft.com/office/drawing/2014/main" id="{8BBBB33C-CD1C-1249-9E47-96E7BD866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88640"/>
            <a:ext cx="54864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F9FCF8E6-93FA-A5A8-C4AB-7D3AA59B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Teoria de </a:t>
            </a:r>
            <a:r>
              <a:rPr lang="en-US" dirty="0" err="1"/>
              <a:t>Erros</a:t>
            </a:r>
            <a:r>
              <a:rPr lang="en-US" dirty="0"/>
              <a:t> e </a:t>
            </a:r>
            <a:r>
              <a:rPr lang="en-US" dirty="0" err="1"/>
              <a:t>Medidas</a:t>
            </a: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2E09E8F-231D-54EC-873B-A92AA7DD6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63C2-3C42-F94A-ABE6-51DE454CDFCE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F387B0E-AAE6-0391-404F-7C105CC6A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43A828-3453-CFD6-CAA3-87A8F7846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1028" name="Picture 4" descr="Alvo 3D Isolado No Fundo Branco Ilustração Stock - Ilustração de olho,  touros: 9468303">
            <a:extLst>
              <a:ext uri="{FF2B5EF4-FFF2-40B4-BE49-F238E27FC236}">
                <a16:creationId xmlns:a16="http://schemas.microsoft.com/office/drawing/2014/main" id="{7B8FC640-D37A-E580-F42B-DBAE1D048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72" y="884453"/>
            <a:ext cx="3717032" cy="371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rdo">
                <a:extLst>
                  <a:ext uri="{FF2B5EF4-FFF2-40B4-BE49-F238E27FC236}">
                    <a16:creationId xmlns:a16="http://schemas.microsoft.com/office/drawing/2014/main" id="{73780F32-247C-FD77-6B67-9D98F57695D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51385103"/>
                  </p:ext>
                </p:extLst>
              </p:nvPr>
            </p:nvGraphicFramePr>
            <p:xfrm rot="11045126">
              <a:off x="1286283" y="1334409"/>
              <a:ext cx="1468211" cy="502283"/>
            </p:xfrm>
            <a:graphic>
              <a:graphicData uri="http://schemas.microsoft.com/office/drawing/2017/model3d">
                <am3d:model3d r:embed="rId4">
                  <am3d:spPr>
                    <a:xfrm rot="11045126">
                      <a:off x="0" y="0"/>
                      <a:ext cx="1468211" cy="502283"/>
                    </a:xfrm>
                    <a:prstGeom prst="rect">
                      <a:avLst/>
                    </a:prstGeom>
                    <a:noFill/>
                  </am3d:spPr>
                  <am3d:camera>
                    <am3d:pos x="-819" y="-694" z="49695114"/>
                    <am3d:up dx="0" dy="36000000" dz="0"/>
                    <am3d:lookAt x="-819" y="-694" z="0"/>
                    <am3d:perspective fov="1041311"/>
                  </am3d:camera>
                  <am3d:trans>
                    <am3d:meterPerModelUnit n="9222956" d="1000000"/>
                    <am3d:preTrans dx="-11177" dy="271" dz="501"/>
                    <am3d:scale>
                      <am3d:sx n="1000000" d="1000000"/>
                      <am3d:sy n="1000000" d="1000000"/>
                      <am3d:sz n="1000000" d="1000000"/>
                    </am3d:scale>
                    <am3d:rot ax="-319962" ay="1863119" az="-165400"/>
                    <am3d:postTrans dx="-819" dy="-693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rdo">
                <a:extLst>
                  <a:ext uri="{FF2B5EF4-FFF2-40B4-BE49-F238E27FC236}">
                    <a16:creationId xmlns:a16="http://schemas.microsoft.com/office/drawing/2014/main" id="{73780F32-247C-FD77-6B67-9D98F57695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1045126">
                <a:off x="1286283" y="1334409"/>
                <a:ext cx="1468211" cy="502283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o 3D 9" descr="Dardo">
                <a:extLst>
                  <a:ext uri="{FF2B5EF4-FFF2-40B4-BE49-F238E27FC236}">
                    <a16:creationId xmlns:a16="http://schemas.microsoft.com/office/drawing/2014/main" id="{D5F500F4-A7F5-CDE5-1E73-F033432C74F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64533181"/>
                  </p:ext>
                </p:extLst>
              </p:nvPr>
            </p:nvGraphicFramePr>
            <p:xfrm rot="10216703">
              <a:off x="1291910" y="2270608"/>
              <a:ext cx="1692705" cy="615143"/>
            </p:xfrm>
            <a:graphic>
              <a:graphicData uri="http://schemas.microsoft.com/office/drawing/2017/model3d">
                <am3d:model3d r:embed="rId4">
                  <am3d:spPr>
                    <a:xfrm rot="10216703">
                      <a:off x="0" y="0"/>
                      <a:ext cx="1692705" cy="615143"/>
                    </a:xfrm>
                    <a:prstGeom prst="rect">
                      <a:avLst/>
                    </a:prstGeom>
                    <a:noFill/>
                  </am3d:spPr>
                  <am3d:camera>
                    <am3d:pos x="-819" y="-694" z="49695114"/>
                    <am3d:up dx="0" dy="36000000" dz="0"/>
                    <am3d:lookAt x="-819" y="-694" z="0"/>
                    <am3d:perspective fov="1041311"/>
                  </am3d:camera>
                  <am3d:trans>
                    <am3d:meterPerModelUnit n="9222956" d="1000000"/>
                    <am3d:preTrans dx="-11177" dy="271" dz="501"/>
                    <am3d:scale>
                      <am3d:sx n="1000000" d="1000000"/>
                      <am3d:sy n="1000000" d="1000000"/>
                      <am3d:sz n="1000000" d="1000000"/>
                    </am3d:scale>
                    <am3d:rot ax="-634238" ay="2075907" az="-362920"/>
                    <am3d:postTrans dx="-819" dy="-693" dz="0"/>
                  </am3d:trans>
                  <am3d:raster rName="Office3DRenderer" rVer="16.0.8326">
                    <am3d:blip r:embed="rId6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 descr="Dardo">
                <a:extLst>
                  <a:ext uri="{FF2B5EF4-FFF2-40B4-BE49-F238E27FC236}">
                    <a16:creationId xmlns:a16="http://schemas.microsoft.com/office/drawing/2014/main" id="{D5F500F4-A7F5-CDE5-1E73-F033432C74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216703">
                <a:off x="1291910" y="2270608"/>
                <a:ext cx="1692705" cy="615143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o 3D 10" descr="Dardo">
                <a:extLst>
                  <a:ext uri="{FF2B5EF4-FFF2-40B4-BE49-F238E27FC236}">
                    <a16:creationId xmlns:a16="http://schemas.microsoft.com/office/drawing/2014/main" id="{3C11A0C3-234C-6BC0-BC3E-052402069B1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74672341"/>
                  </p:ext>
                </p:extLst>
              </p:nvPr>
            </p:nvGraphicFramePr>
            <p:xfrm rot="9565530">
              <a:off x="455177" y="1869362"/>
              <a:ext cx="1691283" cy="623457"/>
            </p:xfrm>
            <a:graphic>
              <a:graphicData uri="http://schemas.microsoft.com/office/drawing/2017/model3d">
                <am3d:model3d r:embed="rId4">
                  <am3d:spPr>
                    <a:xfrm rot="9565530">
                      <a:off x="0" y="0"/>
                      <a:ext cx="1691283" cy="623457"/>
                    </a:xfrm>
                    <a:prstGeom prst="rect">
                      <a:avLst/>
                    </a:prstGeom>
                    <a:noFill/>
                  </am3d:spPr>
                  <am3d:camera>
                    <am3d:pos x="-819" y="-694" z="49695114"/>
                    <am3d:up dx="0" dy="36000000" dz="0"/>
                    <am3d:lookAt x="-819" y="-694" z="0"/>
                    <am3d:perspective fov="1041311"/>
                  </am3d:camera>
                  <am3d:trans>
                    <am3d:meterPerModelUnit n="9222956" d="1000000"/>
                    <am3d:preTrans dx="-11177" dy="271" dz="501"/>
                    <am3d:scale>
                      <am3d:sx n="1000000" d="1000000"/>
                      <am3d:sy n="1000000" d="1000000"/>
                      <am3d:sz n="1000000" d="1000000"/>
                    </am3d:scale>
                    <am3d:rot ax="-634237" ay="2075927" az="-362926"/>
                    <am3d:postTrans dx="-819" dy="-693" dz="0"/>
                  </am3d:trans>
                  <am3d:raster rName="Office3DRenderer" rVer="16.0.8326">
                    <am3d:blip r:embed="rId7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o 3D 10" descr="Dardo">
                <a:extLst>
                  <a:ext uri="{FF2B5EF4-FFF2-40B4-BE49-F238E27FC236}">
                    <a16:creationId xmlns:a16="http://schemas.microsoft.com/office/drawing/2014/main" id="{3C11A0C3-234C-6BC0-BC3E-052402069B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565530">
                <a:off x="455177" y="1869362"/>
                <a:ext cx="1691283" cy="623457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o 3D 11" descr="Dardo">
                <a:extLst>
                  <a:ext uri="{FF2B5EF4-FFF2-40B4-BE49-F238E27FC236}">
                    <a16:creationId xmlns:a16="http://schemas.microsoft.com/office/drawing/2014/main" id="{6B129F44-2B40-C80C-FC10-C59F1FD4F98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81893577"/>
                  </p:ext>
                </p:extLst>
              </p:nvPr>
            </p:nvGraphicFramePr>
            <p:xfrm rot="9634392">
              <a:off x="1638664" y="3016797"/>
              <a:ext cx="1540207" cy="559724"/>
            </p:xfrm>
            <a:graphic>
              <a:graphicData uri="http://schemas.microsoft.com/office/drawing/2017/model3d">
                <am3d:model3d r:embed="rId4">
                  <am3d:spPr>
                    <a:xfrm rot="9634392">
                      <a:off x="0" y="0"/>
                      <a:ext cx="1540207" cy="559724"/>
                    </a:xfrm>
                    <a:prstGeom prst="rect">
                      <a:avLst/>
                    </a:prstGeom>
                    <a:noFill/>
                  </am3d:spPr>
                  <am3d:camera>
                    <am3d:pos x="-819" y="-694" z="49695114"/>
                    <am3d:up dx="0" dy="36000000" dz="0"/>
                    <am3d:lookAt x="-819" y="-694" z="0"/>
                    <am3d:perspective fov="1041311"/>
                  </am3d:camera>
                  <am3d:trans>
                    <am3d:meterPerModelUnit n="9222956" d="1000000"/>
                    <am3d:preTrans dx="-11177" dy="271" dz="501"/>
                    <am3d:scale>
                      <am3d:sx n="1000000" d="1000000"/>
                      <am3d:sy n="1000000" d="1000000"/>
                      <am3d:sz n="1000000" d="1000000"/>
                    </am3d:scale>
                    <am3d:rot ax="-754214" ay="1988090" az="-416947"/>
                    <am3d:postTrans dx="-819" dy="-693" dz="0"/>
                  </am3d:trans>
                  <am3d:raster rName="Office3DRenderer" rVer="16.0.8326">
                    <am3d:blip r:embed="rId8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o 3D 11" descr="Dardo">
                <a:extLst>
                  <a:ext uri="{FF2B5EF4-FFF2-40B4-BE49-F238E27FC236}">
                    <a16:creationId xmlns:a16="http://schemas.microsoft.com/office/drawing/2014/main" id="{6B129F44-2B40-C80C-FC10-C59F1FD4F9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9634392">
                <a:off x="1638664" y="3016797"/>
                <a:ext cx="1540207" cy="559724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 descr="Dardo">
                <a:extLst>
                  <a:ext uri="{FF2B5EF4-FFF2-40B4-BE49-F238E27FC236}">
                    <a16:creationId xmlns:a16="http://schemas.microsoft.com/office/drawing/2014/main" id="{000613A0-E789-E29E-9C82-9789F0F620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60425010"/>
                  </p:ext>
                </p:extLst>
              </p:nvPr>
            </p:nvGraphicFramePr>
            <p:xfrm rot="11579836">
              <a:off x="606079" y="3267090"/>
              <a:ext cx="1869217" cy="679289"/>
            </p:xfrm>
            <a:graphic>
              <a:graphicData uri="http://schemas.microsoft.com/office/drawing/2017/model3d">
                <am3d:model3d r:embed="rId4">
                  <am3d:spPr>
                    <a:xfrm rot="11579836">
                      <a:off x="0" y="0"/>
                      <a:ext cx="1869217" cy="679289"/>
                    </a:xfrm>
                    <a:prstGeom prst="rect">
                      <a:avLst/>
                    </a:prstGeom>
                    <a:noFill/>
                  </am3d:spPr>
                  <am3d:camera>
                    <am3d:pos x="-819" y="-694" z="49695114"/>
                    <am3d:up dx="0" dy="36000000" dz="0"/>
                    <am3d:lookAt x="-819" y="-694" z="0"/>
                    <am3d:perspective fov="1041311"/>
                  </am3d:camera>
                  <am3d:trans>
                    <am3d:meterPerModelUnit n="9222956" d="1000000"/>
                    <am3d:preTrans dx="-11177" dy="271" dz="501"/>
                    <am3d:scale>
                      <am3d:sx n="1000000" d="1000000"/>
                      <am3d:sy n="1000000" d="1000000"/>
                      <am3d:sz n="1000000" d="1000000"/>
                    </am3d:scale>
                    <am3d:rot ax="-419518" ay="3004804" az="-322413"/>
                    <am3d:postTrans dx="-819" dy="-693" dz="0"/>
                  </am3d:trans>
                  <am3d:raster rName="Office3DRenderer" rVer="16.0.8326">
                    <am3d:blip r:embed="rId9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 descr="Dardo">
                <a:extLst>
                  <a:ext uri="{FF2B5EF4-FFF2-40B4-BE49-F238E27FC236}">
                    <a16:creationId xmlns:a16="http://schemas.microsoft.com/office/drawing/2014/main" id="{000613A0-E789-E29E-9C82-9789F0F620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1579836">
                <a:off x="606079" y="3267090"/>
                <a:ext cx="1869217" cy="679289"/>
              </a:xfrm>
              <a:prstGeom prst="rect">
                <a:avLst/>
              </a:prstGeom>
              <a:noFill/>
            </p:spPr>
          </p:pic>
        </mc:Fallback>
      </mc:AlternateContent>
      <p:grpSp>
        <p:nvGrpSpPr>
          <p:cNvPr id="74" name="Agrupar 73">
            <a:extLst>
              <a:ext uri="{FF2B5EF4-FFF2-40B4-BE49-F238E27FC236}">
                <a16:creationId xmlns:a16="http://schemas.microsoft.com/office/drawing/2014/main" id="{A40266D6-D471-DFF9-9A9D-02F21F9675D8}"/>
              </a:ext>
            </a:extLst>
          </p:cNvPr>
          <p:cNvGrpSpPr/>
          <p:nvPr/>
        </p:nvGrpSpPr>
        <p:grpSpPr>
          <a:xfrm>
            <a:off x="1351447" y="4006252"/>
            <a:ext cx="2580256" cy="2580256"/>
            <a:chOff x="1351447" y="4006252"/>
            <a:chExt cx="2580256" cy="2580256"/>
          </a:xfrm>
        </p:grpSpPr>
        <p:pic>
          <p:nvPicPr>
            <p:cNvPr id="19" name="Picture 8" descr="Alvo realista 3d | Vetor Premium | Vetores, Alvo, Realista">
              <a:extLst>
                <a:ext uri="{FF2B5EF4-FFF2-40B4-BE49-F238E27FC236}">
                  <a16:creationId xmlns:a16="http://schemas.microsoft.com/office/drawing/2014/main" id="{C04F552B-EECA-B413-D993-A48BC7F3D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DFFFF"/>
                </a:clrFrom>
                <a:clrTo>
                  <a:srgbClr val="FD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946" b="91853" l="8147" r="90256">
                          <a14:foregroundMark x1="41374" y1="9265" x2="59265" y2="9265"/>
                          <a14:foregroundMark x1="8147" y1="47444" x2="8307" y2="53355"/>
                          <a14:foregroundMark x1="90256" y1="44569" x2="90096" y2="53035"/>
                          <a14:foregroundMark x1="43610" y1="91853" x2="54633" y2="91214"/>
                          <a14:foregroundMark x1="40575" y1="31470" x2="50799" y2="30351"/>
                          <a14:foregroundMark x1="50799" y1="30351" x2="58626" y2="31150"/>
                          <a14:foregroundMark x1="58626" y1="31150" x2="63578" y2="36262"/>
                          <a14:foregroundMark x1="63578" y1="36262" x2="68850" y2="53674"/>
                          <a14:foregroundMark x1="68850" y1="53674" x2="66454" y2="61182"/>
                          <a14:foregroundMark x1="66454" y1="61182" x2="58626" y2="67732"/>
                          <a14:foregroundMark x1="58626" y1="67732" x2="50639" y2="69649"/>
                          <a14:foregroundMark x1="50639" y1="69649" x2="42971" y2="68690"/>
                          <a14:foregroundMark x1="42971" y1="68690" x2="34026" y2="64696"/>
                          <a14:foregroundMark x1="34026" y1="64696" x2="29712" y2="56390"/>
                          <a14:foregroundMark x1="29712" y1="56390" x2="31310" y2="46006"/>
                          <a14:foregroundMark x1="31310" y1="46006" x2="41054" y2="31949"/>
                          <a14:foregroundMark x1="51597" y1="27157" x2="57348" y2="28115"/>
                          <a14:foregroundMark x1="50160" y1="26837" x2="53035" y2="27316"/>
                          <a14:foregroundMark x1="57188" y1="27955" x2="63578" y2="30831"/>
                          <a14:foregroundMark x1="63578" y1="30831" x2="64377" y2="31470"/>
                          <a14:foregroundMark x1="49840" y1="47764" x2="48403" y2="50160"/>
                          <a14:backgroundMark x1="39617" y1="24281" x2="50472" y2="26399"/>
                          <a14:backgroundMark x1="64698" y1="31183" x2="72843" y2="35783"/>
                          <a14:backgroundMark x1="72843" y1="35783" x2="76198" y2="53355"/>
                          <a14:backgroundMark x1="76198" y1="53355" x2="75080" y2="61821"/>
                          <a14:backgroundMark x1="75080" y1="61821" x2="71086" y2="68371"/>
                          <a14:backgroundMark x1="71086" y1="68371" x2="56230" y2="77157"/>
                          <a14:backgroundMark x1="56230" y1="77157" x2="47764" y2="78275"/>
                          <a14:backgroundMark x1="47764" y1="78275" x2="30831" y2="74601"/>
                          <a14:backgroundMark x1="30831" y1="74601" x2="22204" y2="49840"/>
                          <a14:backgroundMark x1="22204" y1="49840" x2="23802" y2="40256"/>
                          <a14:backgroundMark x1="23802" y1="40256" x2="27955" y2="32268"/>
                          <a14:backgroundMark x1="27955" y1="32268" x2="34665" y2="25719"/>
                          <a14:backgroundMark x1="34665" y1="25719" x2="41374" y2="23962"/>
                          <a14:backgroundMark x1="49840" y1="41214" x2="54952" y2="45847"/>
                          <a14:backgroundMark x1="54952" y1="45847" x2="57508" y2="52396"/>
                          <a14:backgroundMark x1="57508" y1="52396" x2="52077" y2="59105"/>
                          <a14:backgroundMark x1="52077" y1="59105" x2="44089" y2="55911"/>
                          <a14:backgroundMark x1="44089" y1="55911" x2="41054" y2="48722"/>
                          <a14:backgroundMark x1="41054" y1="48722" x2="44888" y2="41693"/>
                          <a14:backgroundMark x1="44888" y1="41693" x2="50639" y2="420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1447" y="4006252"/>
              <a:ext cx="2580256" cy="258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Vermelho">
              <a:extLst>
                <a:ext uri="{FF2B5EF4-FFF2-40B4-BE49-F238E27FC236}">
                  <a16:creationId xmlns:a16="http://schemas.microsoft.com/office/drawing/2014/main" id="{3E8D263D-067E-6894-AC1D-6D83BA107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2573152" y="5257790"/>
              <a:ext cx="63890" cy="63865"/>
            </a:xfrm>
            <a:prstGeom prst="ellipse">
              <a:avLst/>
            </a:prstGeom>
          </p:spPr>
        </p:pic>
        <p:pic>
          <p:nvPicPr>
            <p:cNvPr id="21" name="Vermelho">
              <a:extLst>
                <a:ext uri="{FF2B5EF4-FFF2-40B4-BE49-F238E27FC236}">
                  <a16:creationId xmlns:a16="http://schemas.microsoft.com/office/drawing/2014/main" id="{07CD2DC5-2FB3-0261-16E4-37A339F1D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2569882" y="5154030"/>
              <a:ext cx="63890" cy="63865"/>
            </a:xfrm>
            <a:prstGeom prst="ellipse">
              <a:avLst/>
            </a:prstGeom>
          </p:spPr>
        </p:pic>
        <p:pic>
          <p:nvPicPr>
            <p:cNvPr id="22" name="Vermelho">
              <a:extLst>
                <a:ext uri="{FF2B5EF4-FFF2-40B4-BE49-F238E27FC236}">
                  <a16:creationId xmlns:a16="http://schemas.microsoft.com/office/drawing/2014/main" id="{881EF131-741D-40A5-CF83-7A149A67B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2671657" y="5192404"/>
              <a:ext cx="63890" cy="63865"/>
            </a:xfrm>
            <a:prstGeom prst="ellipse">
              <a:avLst/>
            </a:prstGeom>
          </p:spPr>
        </p:pic>
        <p:pic>
          <p:nvPicPr>
            <p:cNvPr id="23" name="Vermelho">
              <a:extLst>
                <a:ext uri="{FF2B5EF4-FFF2-40B4-BE49-F238E27FC236}">
                  <a16:creationId xmlns:a16="http://schemas.microsoft.com/office/drawing/2014/main" id="{3BDC6007-C7E0-083F-3C73-78304A76FC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2549514" y="5346997"/>
              <a:ext cx="63890" cy="63865"/>
            </a:xfrm>
            <a:prstGeom prst="ellipse">
              <a:avLst/>
            </a:prstGeom>
          </p:spPr>
        </p:pic>
        <p:pic>
          <p:nvPicPr>
            <p:cNvPr id="24" name="Vermelho">
              <a:extLst>
                <a:ext uri="{FF2B5EF4-FFF2-40B4-BE49-F238E27FC236}">
                  <a16:creationId xmlns:a16="http://schemas.microsoft.com/office/drawing/2014/main" id="{1AB70CC0-5B11-D6BF-40A9-E85C40F29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2646177" y="5273665"/>
              <a:ext cx="63890" cy="63865"/>
            </a:xfrm>
            <a:prstGeom prst="ellipse">
              <a:avLst/>
            </a:prstGeom>
          </p:spPr>
        </p:pic>
        <p:pic>
          <p:nvPicPr>
            <p:cNvPr id="25" name="Vermelho">
              <a:extLst>
                <a:ext uri="{FF2B5EF4-FFF2-40B4-BE49-F238E27FC236}">
                  <a16:creationId xmlns:a16="http://schemas.microsoft.com/office/drawing/2014/main" id="{235F39F7-C68C-91AE-C04D-049CB6190F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2741427" y="5241915"/>
              <a:ext cx="63890" cy="63865"/>
            </a:xfrm>
            <a:prstGeom prst="ellipse">
              <a:avLst/>
            </a:prstGeom>
          </p:spPr>
        </p:pic>
        <p:pic>
          <p:nvPicPr>
            <p:cNvPr id="26" name="Vermelho">
              <a:extLst>
                <a:ext uri="{FF2B5EF4-FFF2-40B4-BE49-F238E27FC236}">
                  <a16:creationId xmlns:a16="http://schemas.microsoft.com/office/drawing/2014/main" id="{E790746B-33CF-556D-99E1-8999A7B66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2676514" y="5369222"/>
              <a:ext cx="63890" cy="63865"/>
            </a:xfrm>
            <a:prstGeom prst="ellipse">
              <a:avLst/>
            </a:prstGeom>
          </p:spPr>
        </p:pic>
        <p:pic>
          <p:nvPicPr>
            <p:cNvPr id="27" name="Vermelho">
              <a:extLst>
                <a:ext uri="{FF2B5EF4-FFF2-40B4-BE49-F238E27FC236}">
                  <a16:creationId xmlns:a16="http://schemas.microsoft.com/office/drawing/2014/main" id="{3CCBD171-F6F0-67DD-B8D5-622E4905F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2509652" y="5219690"/>
              <a:ext cx="63890" cy="63865"/>
            </a:xfrm>
            <a:prstGeom prst="ellipse">
              <a:avLst/>
            </a:prstGeom>
          </p:spPr>
        </p:pic>
        <p:pic>
          <p:nvPicPr>
            <p:cNvPr id="28" name="Vermelho">
              <a:extLst>
                <a:ext uri="{FF2B5EF4-FFF2-40B4-BE49-F238E27FC236}">
                  <a16:creationId xmlns:a16="http://schemas.microsoft.com/office/drawing/2014/main" id="{599D62D9-9597-B338-9E0A-762A85B9DB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2639827" y="5165715"/>
              <a:ext cx="63890" cy="63865"/>
            </a:xfrm>
            <a:prstGeom prst="ellipse">
              <a:avLst/>
            </a:prstGeom>
          </p:spPr>
        </p:pic>
        <p:pic>
          <p:nvPicPr>
            <p:cNvPr id="29" name="Vermelho">
              <a:extLst>
                <a:ext uri="{FF2B5EF4-FFF2-40B4-BE49-F238E27FC236}">
                  <a16:creationId xmlns:a16="http://schemas.microsoft.com/office/drawing/2014/main" id="{55F4DA3F-76FF-63F0-CDB4-1085EA289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2686039" y="5321597"/>
              <a:ext cx="63890" cy="63865"/>
            </a:xfrm>
            <a:prstGeom prst="ellipse">
              <a:avLst/>
            </a:prstGeom>
          </p:spPr>
        </p:pic>
        <p:pic>
          <p:nvPicPr>
            <p:cNvPr id="30" name="Vermelho">
              <a:extLst>
                <a:ext uri="{FF2B5EF4-FFF2-40B4-BE49-F238E27FC236}">
                  <a16:creationId xmlns:a16="http://schemas.microsoft.com/office/drawing/2014/main" id="{23F86FBF-D1BB-6E27-5F26-B2DBA1561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2609839" y="5327947"/>
              <a:ext cx="63890" cy="63865"/>
            </a:xfrm>
            <a:prstGeom prst="ellipse">
              <a:avLst/>
            </a:prstGeom>
          </p:spPr>
        </p:pic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BDE71B69-94D8-65F2-E671-77A9E73BB347}"/>
              </a:ext>
            </a:extLst>
          </p:cNvPr>
          <p:cNvGrpSpPr/>
          <p:nvPr/>
        </p:nvGrpSpPr>
        <p:grpSpPr>
          <a:xfrm>
            <a:off x="4038600" y="4006252"/>
            <a:ext cx="2580256" cy="2580256"/>
            <a:chOff x="4038600" y="4006252"/>
            <a:chExt cx="2580256" cy="2580256"/>
          </a:xfrm>
        </p:grpSpPr>
        <p:pic>
          <p:nvPicPr>
            <p:cNvPr id="1032" name="Picture 8" descr="Alvo realista 3d | Vetor Premium | Vetores, Alvo, Realista">
              <a:extLst>
                <a:ext uri="{FF2B5EF4-FFF2-40B4-BE49-F238E27FC236}">
                  <a16:creationId xmlns:a16="http://schemas.microsoft.com/office/drawing/2014/main" id="{D107C153-193B-85D8-2F3C-E41DA8515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DFFFF"/>
                </a:clrFrom>
                <a:clrTo>
                  <a:srgbClr val="FD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946" b="91853" l="8147" r="90256">
                          <a14:foregroundMark x1="41374" y1="9265" x2="59265" y2="9265"/>
                          <a14:foregroundMark x1="8147" y1="47444" x2="8307" y2="53355"/>
                          <a14:foregroundMark x1="90256" y1="44569" x2="90096" y2="53035"/>
                          <a14:foregroundMark x1="43610" y1="91853" x2="54633" y2="91214"/>
                          <a14:foregroundMark x1="40575" y1="31470" x2="50799" y2="30351"/>
                          <a14:foregroundMark x1="50799" y1="30351" x2="58626" y2="31150"/>
                          <a14:foregroundMark x1="58626" y1="31150" x2="63578" y2="36262"/>
                          <a14:foregroundMark x1="63578" y1="36262" x2="68850" y2="53674"/>
                          <a14:foregroundMark x1="68850" y1="53674" x2="66454" y2="61182"/>
                          <a14:foregroundMark x1="66454" y1="61182" x2="58626" y2="67732"/>
                          <a14:foregroundMark x1="58626" y1="67732" x2="50639" y2="69649"/>
                          <a14:foregroundMark x1="50639" y1="69649" x2="42971" y2="68690"/>
                          <a14:foregroundMark x1="42971" y1="68690" x2="34026" y2="64696"/>
                          <a14:foregroundMark x1="34026" y1="64696" x2="29712" y2="56390"/>
                          <a14:foregroundMark x1="29712" y1="56390" x2="31310" y2="46006"/>
                          <a14:foregroundMark x1="31310" y1="46006" x2="41054" y2="31949"/>
                          <a14:foregroundMark x1="51597" y1="27157" x2="57348" y2="28115"/>
                          <a14:foregroundMark x1="50160" y1="26837" x2="53035" y2="27316"/>
                          <a14:foregroundMark x1="57188" y1="27955" x2="63578" y2="30831"/>
                          <a14:foregroundMark x1="63578" y1="30831" x2="64377" y2="31470"/>
                          <a14:foregroundMark x1="49840" y1="47764" x2="48403" y2="50160"/>
                          <a14:backgroundMark x1="39617" y1="24281" x2="50472" y2="26399"/>
                          <a14:backgroundMark x1="64698" y1="31183" x2="72843" y2="35783"/>
                          <a14:backgroundMark x1="72843" y1="35783" x2="76198" y2="53355"/>
                          <a14:backgroundMark x1="76198" y1="53355" x2="75080" y2="61821"/>
                          <a14:backgroundMark x1="75080" y1="61821" x2="71086" y2="68371"/>
                          <a14:backgroundMark x1="71086" y1="68371" x2="56230" y2="77157"/>
                          <a14:backgroundMark x1="56230" y1="77157" x2="47764" y2="78275"/>
                          <a14:backgroundMark x1="47764" y1="78275" x2="30831" y2="74601"/>
                          <a14:backgroundMark x1="30831" y1="74601" x2="22204" y2="49840"/>
                          <a14:backgroundMark x1="22204" y1="49840" x2="23802" y2="40256"/>
                          <a14:backgroundMark x1="23802" y1="40256" x2="27955" y2="32268"/>
                          <a14:backgroundMark x1="27955" y1="32268" x2="34665" y2="25719"/>
                          <a14:backgroundMark x1="34665" y1="25719" x2="41374" y2="23962"/>
                          <a14:backgroundMark x1="49840" y1="41214" x2="54952" y2="45847"/>
                          <a14:backgroundMark x1="54952" y1="45847" x2="57508" y2="52396"/>
                          <a14:backgroundMark x1="57508" y1="52396" x2="52077" y2="59105"/>
                          <a14:backgroundMark x1="52077" y1="59105" x2="44089" y2="55911"/>
                          <a14:backgroundMark x1="44089" y1="55911" x2="41054" y2="48722"/>
                          <a14:backgroundMark x1="41054" y1="48722" x2="44888" y2="41693"/>
                          <a14:backgroundMark x1="44888" y1="41693" x2="50639" y2="420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4006252"/>
              <a:ext cx="2580256" cy="258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Vermelho">
              <a:extLst>
                <a:ext uri="{FF2B5EF4-FFF2-40B4-BE49-F238E27FC236}">
                  <a16:creationId xmlns:a16="http://schemas.microsoft.com/office/drawing/2014/main" id="{35191554-4EA2-C88B-F4E1-FCC0B3822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5005518" y="5137761"/>
              <a:ext cx="63890" cy="63865"/>
            </a:xfrm>
            <a:prstGeom prst="ellipse">
              <a:avLst/>
            </a:prstGeom>
          </p:spPr>
        </p:pic>
        <p:pic>
          <p:nvPicPr>
            <p:cNvPr id="32" name="Vermelho">
              <a:extLst>
                <a:ext uri="{FF2B5EF4-FFF2-40B4-BE49-F238E27FC236}">
                  <a16:creationId xmlns:a16="http://schemas.microsoft.com/office/drawing/2014/main" id="{53F11AC2-90C6-249E-775E-32FDAFD3A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5387174" y="4841430"/>
              <a:ext cx="63890" cy="63865"/>
            </a:xfrm>
            <a:prstGeom prst="ellipse">
              <a:avLst/>
            </a:prstGeom>
          </p:spPr>
        </p:pic>
        <p:pic>
          <p:nvPicPr>
            <p:cNvPr id="33" name="Vermelho">
              <a:extLst>
                <a:ext uri="{FF2B5EF4-FFF2-40B4-BE49-F238E27FC236}">
                  <a16:creationId xmlns:a16="http://schemas.microsoft.com/office/drawing/2014/main" id="{A6E88A24-71F6-0B88-326B-693697CC1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5668528" y="5330097"/>
              <a:ext cx="63890" cy="63865"/>
            </a:xfrm>
            <a:prstGeom prst="ellipse">
              <a:avLst/>
            </a:prstGeom>
          </p:spPr>
        </p:pic>
        <p:pic>
          <p:nvPicPr>
            <p:cNvPr id="34" name="Vermelho">
              <a:extLst>
                <a:ext uri="{FF2B5EF4-FFF2-40B4-BE49-F238E27FC236}">
                  <a16:creationId xmlns:a16="http://schemas.microsoft.com/office/drawing/2014/main" id="{BB095C68-3881-3500-9735-B6A7D9254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5094715" y="5544814"/>
              <a:ext cx="63890" cy="63865"/>
            </a:xfrm>
            <a:prstGeom prst="ellipse">
              <a:avLst/>
            </a:prstGeom>
          </p:spPr>
        </p:pic>
        <p:pic>
          <p:nvPicPr>
            <p:cNvPr id="35" name="Vermelho">
              <a:extLst>
                <a:ext uri="{FF2B5EF4-FFF2-40B4-BE49-F238E27FC236}">
                  <a16:creationId xmlns:a16="http://schemas.microsoft.com/office/drawing/2014/main" id="{56691A0A-7913-E920-7936-88D0E3752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4938882" y="5430221"/>
              <a:ext cx="63890" cy="63865"/>
            </a:xfrm>
            <a:prstGeom prst="ellipse">
              <a:avLst/>
            </a:prstGeom>
          </p:spPr>
        </p:pic>
        <p:pic>
          <p:nvPicPr>
            <p:cNvPr id="36" name="Vermelho">
              <a:extLst>
                <a:ext uri="{FF2B5EF4-FFF2-40B4-BE49-F238E27FC236}">
                  <a16:creationId xmlns:a16="http://schemas.microsoft.com/office/drawing/2014/main" id="{731D9583-9ABE-0E0D-3656-B1C935D76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5121421" y="4970455"/>
              <a:ext cx="63890" cy="63865"/>
            </a:xfrm>
            <a:prstGeom prst="ellipse">
              <a:avLst/>
            </a:prstGeom>
          </p:spPr>
        </p:pic>
        <p:pic>
          <p:nvPicPr>
            <p:cNvPr id="37" name="Vermelho">
              <a:extLst>
                <a:ext uri="{FF2B5EF4-FFF2-40B4-BE49-F238E27FC236}">
                  <a16:creationId xmlns:a16="http://schemas.microsoft.com/office/drawing/2014/main" id="{7928ECE4-CDF3-C966-3193-904D215F0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5389299" y="5481162"/>
              <a:ext cx="63890" cy="63865"/>
            </a:xfrm>
            <a:prstGeom prst="ellipse">
              <a:avLst/>
            </a:prstGeom>
          </p:spPr>
        </p:pic>
        <p:pic>
          <p:nvPicPr>
            <p:cNvPr id="38" name="Vermelho">
              <a:extLst>
                <a:ext uri="{FF2B5EF4-FFF2-40B4-BE49-F238E27FC236}">
                  <a16:creationId xmlns:a16="http://schemas.microsoft.com/office/drawing/2014/main" id="{8901C716-2C39-E6D1-784F-D659485513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5363384" y="5222020"/>
              <a:ext cx="63890" cy="63865"/>
            </a:xfrm>
            <a:prstGeom prst="ellipse">
              <a:avLst/>
            </a:prstGeom>
          </p:spPr>
        </p:pic>
        <p:pic>
          <p:nvPicPr>
            <p:cNvPr id="39" name="Vermelho">
              <a:extLst>
                <a:ext uri="{FF2B5EF4-FFF2-40B4-BE49-F238E27FC236}">
                  <a16:creationId xmlns:a16="http://schemas.microsoft.com/office/drawing/2014/main" id="{1D515A49-1210-7503-1CA3-49DAC7568B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5522571" y="5147980"/>
              <a:ext cx="63890" cy="63865"/>
            </a:xfrm>
            <a:prstGeom prst="ellipse">
              <a:avLst/>
            </a:prstGeom>
          </p:spPr>
        </p:pic>
        <p:pic>
          <p:nvPicPr>
            <p:cNvPr id="40" name="Vermelho">
              <a:extLst>
                <a:ext uri="{FF2B5EF4-FFF2-40B4-BE49-F238E27FC236}">
                  <a16:creationId xmlns:a16="http://schemas.microsoft.com/office/drawing/2014/main" id="{56ACDC4A-ACEC-29D3-E787-0265A0184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5518869" y="5396015"/>
              <a:ext cx="63890" cy="63865"/>
            </a:xfrm>
            <a:prstGeom prst="ellipse">
              <a:avLst/>
            </a:prstGeom>
          </p:spPr>
        </p:pic>
        <p:pic>
          <p:nvPicPr>
            <p:cNvPr id="41" name="Vermelho">
              <a:extLst>
                <a:ext uri="{FF2B5EF4-FFF2-40B4-BE49-F238E27FC236}">
                  <a16:creationId xmlns:a16="http://schemas.microsoft.com/office/drawing/2014/main" id="{D29E8BEC-8142-4C98-DB26-1AB40D7E0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5300450" y="5607031"/>
              <a:ext cx="63890" cy="63865"/>
            </a:xfrm>
            <a:prstGeom prst="ellipse">
              <a:avLst/>
            </a:prstGeom>
          </p:spPr>
        </p:pic>
        <p:pic>
          <p:nvPicPr>
            <p:cNvPr id="42" name="Vermelho">
              <a:extLst>
                <a:ext uri="{FF2B5EF4-FFF2-40B4-BE49-F238E27FC236}">
                  <a16:creationId xmlns:a16="http://schemas.microsoft.com/office/drawing/2014/main" id="{61D259D1-EA59-E8B1-5A5A-695054DAC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0" t="8750" r="10293" b="12239"/>
            <a:stretch/>
          </p:blipFill>
          <p:spPr>
            <a:xfrm flipH="1">
              <a:off x="5207891" y="5353529"/>
              <a:ext cx="63890" cy="63865"/>
            </a:xfrm>
            <a:prstGeom prst="ellipse">
              <a:avLst/>
            </a:prstGeom>
          </p:spPr>
        </p:pic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252CC494-7CF2-D8D8-E3C7-FA2F4C18CAD9}"/>
              </a:ext>
            </a:extLst>
          </p:cNvPr>
          <p:cNvGrpSpPr/>
          <p:nvPr/>
        </p:nvGrpSpPr>
        <p:grpSpPr>
          <a:xfrm>
            <a:off x="6771599" y="4006252"/>
            <a:ext cx="2580256" cy="2580256"/>
            <a:chOff x="6771599" y="4006252"/>
            <a:chExt cx="2580256" cy="2580256"/>
          </a:xfrm>
        </p:grpSpPr>
        <p:pic>
          <p:nvPicPr>
            <p:cNvPr id="17" name="Picture 8" descr="Alvo realista 3d | Vetor Premium | Vetores, Alvo, Realista">
              <a:extLst>
                <a:ext uri="{FF2B5EF4-FFF2-40B4-BE49-F238E27FC236}">
                  <a16:creationId xmlns:a16="http://schemas.microsoft.com/office/drawing/2014/main" id="{040A52AD-4491-5702-7FAE-B564D2F05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DFFFF"/>
                </a:clrFrom>
                <a:clrTo>
                  <a:srgbClr val="FD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946" b="91853" l="8147" r="90256">
                          <a14:foregroundMark x1="41374" y1="9265" x2="59265" y2="9265"/>
                          <a14:foregroundMark x1="8147" y1="47444" x2="8307" y2="53355"/>
                          <a14:foregroundMark x1="90256" y1="44569" x2="90096" y2="53035"/>
                          <a14:foregroundMark x1="43610" y1="91853" x2="54633" y2="91214"/>
                          <a14:foregroundMark x1="40575" y1="31470" x2="50799" y2="30351"/>
                          <a14:foregroundMark x1="50799" y1="30351" x2="58626" y2="31150"/>
                          <a14:foregroundMark x1="58626" y1="31150" x2="63578" y2="36262"/>
                          <a14:foregroundMark x1="63578" y1="36262" x2="68850" y2="53674"/>
                          <a14:foregroundMark x1="68850" y1="53674" x2="66454" y2="61182"/>
                          <a14:foregroundMark x1="66454" y1="61182" x2="58626" y2="67732"/>
                          <a14:foregroundMark x1="58626" y1="67732" x2="50639" y2="69649"/>
                          <a14:foregroundMark x1="50639" y1="69649" x2="42971" y2="68690"/>
                          <a14:foregroundMark x1="42971" y1="68690" x2="34026" y2="64696"/>
                          <a14:foregroundMark x1="34026" y1="64696" x2="29712" y2="56390"/>
                          <a14:foregroundMark x1="29712" y1="56390" x2="31310" y2="46006"/>
                          <a14:foregroundMark x1="31310" y1="46006" x2="41054" y2="31949"/>
                          <a14:foregroundMark x1="51597" y1="27157" x2="57348" y2="28115"/>
                          <a14:foregroundMark x1="50160" y1="26837" x2="53035" y2="27316"/>
                          <a14:foregroundMark x1="57188" y1="27955" x2="63578" y2="30831"/>
                          <a14:foregroundMark x1="63578" y1="30831" x2="64377" y2="31470"/>
                          <a14:foregroundMark x1="49840" y1="47764" x2="48403" y2="50160"/>
                          <a14:backgroundMark x1="39617" y1="24281" x2="50472" y2="26399"/>
                          <a14:backgroundMark x1="64698" y1="31183" x2="72843" y2="35783"/>
                          <a14:backgroundMark x1="72843" y1="35783" x2="76198" y2="53355"/>
                          <a14:backgroundMark x1="76198" y1="53355" x2="75080" y2="61821"/>
                          <a14:backgroundMark x1="75080" y1="61821" x2="71086" y2="68371"/>
                          <a14:backgroundMark x1="71086" y1="68371" x2="56230" y2="77157"/>
                          <a14:backgroundMark x1="56230" y1="77157" x2="47764" y2="78275"/>
                          <a14:backgroundMark x1="47764" y1="78275" x2="30831" y2="74601"/>
                          <a14:backgroundMark x1="30831" y1="74601" x2="22204" y2="49840"/>
                          <a14:backgroundMark x1="22204" y1="49840" x2="23802" y2="40256"/>
                          <a14:backgroundMark x1="23802" y1="40256" x2="27955" y2="32268"/>
                          <a14:backgroundMark x1="27955" y1="32268" x2="34665" y2="25719"/>
                          <a14:backgroundMark x1="34665" y1="25719" x2="41374" y2="23962"/>
                          <a14:backgroundMark x1="49840" y1="41214" x2="54952" y2="45847"/>
                          <a14:backgroundMark x1="54952" y1="45847" x2="57508" y2="52396"/>
                          <a14:backgroundMark x1="57508" y1="52396" x2="52077" y2="59105"/>
                          <a14:backgroundMark x1="52077" y1="59105" x2="44089" y2="55911"/>
                          <a14:backgroundMark x1="44089" y1="55911" x2="41054" y2="48722"/>
                          <a14:backgroundMark x1="41054" y1="48722" x2="44888" y2="41693"/>
                          <a14:backgroundMark x1="44888" y1="41693" x2="50639" y2="420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1599" y="4006252"/>
              <a:ext cx="2580256" cy="258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22FBF19-7C43-D4C7-F0FD-65A2007CF404}"/>
                </a:ext>
              </a:extLst>
            </p:cNvPr>
            <p:cNvGrpSpPr/>
            <p:nvPr/>
          </p:nvGrpSpPr>
          <p:grpSpPr>
            <a:xfrm>
              <a:off x="8260722" y="4632895"/>
              <a:ext cx="295665" cy="272400"/>
              <a:chOff x="3841672" y="4975043"/>
              <a:chExt cx="295665" cy="272400"/>
            </a:xfrm>
          </p:grpSpPr>
          <p:pic>
            <p:nvPicPr>
              <p:cNvPr id="43" name="Vermelho">
                <a:extLst>
                  <a:ext uri="{FF2B5EF4-FFF2-40B4-BE49-F238E27FC236}">
                    <a16:creationId xmlns:a16="http://schemas.microsoft.com/office/drawing/2014/main" id="{4550C1B6-E00E-F0A2-B8DF-DDE8E413D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3905172" y="5078803"/>
                <a:ext cx="63890" cy="63865"/>
              </a:xfrm>
              <a:prstGeom prst="ellipse">
                <a:avLst/>
              </a:prstGeom>
            </p:spPr>
          </p:pic>
          <p:pic>
            <p:nvPicPr>
              <p:cNvPr id="44" name="Vermelho">
                <a:extLst>
                  <a:ext uri="{FF2B5EF4-FFF2-40B4-BE49-F238E27FC236}">
                    <a16:creationId xmlns:a16="http://schemas.microsoft.com/office/drawing/2014/main" id="{419157A6-4B05-A969-A155-71F3A023C3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3901902" y="4975043"/>
                <a:ext cx="63890" cy="63865"/>
              </a:xfrm>
              <a:prstGeom prst="ellipse">
                <a:avLst/>
              </a:prstGeom>
            </p:spPr>
          </p:pic>
          <p:pic>
            <p:nvPicPr>
              <p:cNvPr id="45" name="Vermelho">
                <a:extLst>
                  <a:ext uri="{FF2B5EF4-FFF2-40B4-BE49-F238E27FC236}">
                    <a16:creationId xmlns:a16="http://schemas.microsoft.com/office/drawing/2014/main" id="{0CD71635-853D-6957-4A46-85A2BD6595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4003677" y="5013417"/>
                <a:ext cx="63890" cy="63865"/>
              </a:xfrm>
              <a:prstGeom prst="ellipse">
                <a:avLst/>
              </a:prstGeom>
            </p:spPr>
          </p:pic>
          <p:pic>
            <p:nvPicPr>
              <p:cNvPr id="46" name="Vermelho">
                <a:extLst>
                  <a:ext uri="{FF2B5EF4-FFF2-40B4-BE49-F238E27FC236}">
                    <a16:creationId xmlns:a16="http://schemas.microsoft.com/office/drawing/2014/main" id="{03B3DDDE-752C-E378-D6FB-CEFAA2B8DE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3901997" y="5161353"/>
                <a:ext cx="63890" cy="63865"/>
              </a:xfrm>
              <a:prstGeom prst="ellipse">
                <a:avLst/>
              </a:prstGeom>
            </p:spPr>
          </p:pic>
          <p:pic>
            <p:nvPicPr>
              <p:cNvPr id="47" name="Vermelho">
                <a:extLst>
                  <a:ext uri="{FF2B5EF4-FFF2-40B4-BE49-F238E27FC236}">
                    <a16:creationId xmlns:a16="http://schemas.microsoft.com/office/drawing/2014/main" id="{7A636B84-CAE1-151F-761A-CBF5E2446D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3978197" y="5094678"/>
                <a:ext cx="63890" cy="63865"/>
              </a:xfrm>
              <a:prstGeom prst="ellipse">
                <a:avLst/>
              </a:prstGeom>
            </p:spPr>
          </p:pic>
          <p:pic>
            <p:nvPicPr>
              <p:cNvPr id="48" name="Vermelho">
                <a:extLst>
                  <a:ext uri="{FF2B5EF4-FFF2-40B4-BE49-F238E27FC236}">
                    <a16:creationId xmlns:a16="http://schemas.microsoft.com/office/drawing/2014/main" id="{2E9792FB-CB49-8EC2-064D-3D5B10F879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4073447" y="5062928"/>
                <a:ext cx="63890" cy="63865"/>
              </a:xfrm>
              <a:prstGeom prst="ellipse">
                <a:avLst/>
              </a:prstGeom>
            </p:spPr>
          </p:pic>
          <p:pic>
            <p:nvPicPr>
              <p:cNvPr id="49" name="Vermelho">
                <a:extLst>
                  <a:ext uri="{FF2B5EF4-FFF2-40B4-BE49-F238E27FC236}">
                    <a16:creationId xmlns:a16="http://schemas.microsoft.com/office/drawing/2014/main" id="{809CE8A6-D2BD-FF73-A1F1-7CF2A970BF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4028997" y="5183578"/>
                <a:ext cx="63890" cy="63865"/>
              </a:xfrm>
              <a:prstGeom prst="ellipse">
                <a:avLst/>
              </a:prstGeom>
            </p:spPr>
          </p:pic>
          <p:pic>
            <p:nvPicPr>
              <p:cNvPr id="50" name="Vermelho">
                <a:extLst>
                  <a:ext uri="{FF2B5EF4-FFF2-40B4-BE49-F238E27FC236}">
                    <a16:creationId xmlns:a16="http://schemas.microsoft.com/office/drawing/2014/main" id="{AF315EAF-3EB1-AA29-AEE0-4C1BBBA9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3841672" y="5040703"/>
                <a:ext cx="63890" cy="63865"/>
              </a:xfrm>
              <a:prstGeom prst="ellipse">
                <a:avLst/>
              </a:prstGeom>
            </p:spPr>
          </p:pic>
          <p:pic>
            <p:nvPicPr>
              <p:cNvPr id="51" name="Vermelho">
                <a:extLst>
                  <a:ext uri="{FF2B5EF4-FFF2-40B4-BE49-F238E27FC236}">
                    <a16:creationId xmlns:a16="http://schemas.microsoft.com/office/drawing/2014/main" id="{B018F38B-121E-570F-593C-4100BA091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3971847" y="4986728"/>
                <a:ext cx="63890" cy="63865"/>
              </a:xfrm>
              <a:prstGeom prst="ellipse">
                <a:avLst/>
              </a:prstGeom>
            </p:spPr>
          </p:pic>
          <p:pic>
            <p:nvPicPr>
              <p:cNvPr id="52" name="Vermelho">
                <a:extLst>
                  <a:ext uri="{FF2B5EF4-FFF2-40B4-BE49-F238E27FC236}">
                    <a16:creationId xmlns:a16="http://schemas.microsoft.com/office/drawing/2014/main" id="{866CD348-4897-3E62-361D-80242E1610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4038522" y="5135953"/>
                <a:ext cx="63890" cy="63865"/>
              </a:xfrm>
              <a:prstGeom prst="ellipse">
                <a:avLst/>
              </a:prstGeom>
            </p:spPr>
          </p:pic>
          <p:pic>
            <p:nvPicPr>
              <p:cNvPr id="53" name="Vermelho">
                <a:extLst>
                  <a:ext uri="{FF2B5EF4-FFF2-40B4-BE49-F238E27FC236}">
                    <a16:creationId xmlns:a16="http://schemas.microsoft.com/office/drawing/2014/main" id="{A147B6B1-154C-90C4-FC23-E32B744694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3962322" y="5142303"/>
                <a:ext cx="63890" cy="63865"/>
              </a:xfrm>
              <a:prstGeom prst="ellipse">
                <a:avLst/>
              </a:prstGeom>
            </p:spPr>
          </p:pic>
        </p:grp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9F6388E5-3A03-1797-6F38-5F06BC37457D}"/>
              </a:ext>
            </a:extLst>
          </p:cNvPr>
          <p:cNvGrpSpPr/>
          <p:nvPr/>
        </p:nvGrpSpPr>
        <p:grpSpPr>
          <a:xfrm flipH="1">
            <a:off x="9557980" y="4006252"/>
            <a:ext cx="2580256" cy="2580256"/>
            <a:chOff x="9557980" y="4006252"/>
            <a:chExt cx="2580256" cy="2580256"/>
          </a:xfrm>
        </p:grpSpPr>
        <p:pic>
          <p:nvPicPr>
            <p:cNvPr id="18" name="Picture 8" descr="Alvo realista 3d | Vetor Premium | Vetores, Alvo, Realista">
              <a:extLst>
                <a:ext uri="{FF2B5EF4-FFF2-40B4-BE49-F238E27FC236}">
                  <a16:creationId xmlns:a16="http://schemas.microsoft.com/office/drawing/2014/main" id="{39F67A4F-D930-AAA3-CF20-3E11B1244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DFFFF"/>
                </a:clrFrom>
                <a:clrTo>
                  <a:srgbClr val="FD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8946" b="91853" l="8147" r="90256">
                          <a14:foregroundMark x1="41374" y1="9265" x2="59265" y2="9265"/>
                          <a14:foregroundMark x1="8147" y1="47444" x2="8307" y2="53355"/>
                          <a14:foregroundMark x1="90256" y1="44569" x2="90096" y2="53035"/>
                          <a14:foregroundMark x1="43610" y1="91853" x2="54633" y2="91214"/>
                          <a14:foregroundMark x1="40575" y1="31470" x2="50799" y2="30351"/>
                          <a14:foregroundMark x1="50799" y1="30351" x2="58626" y2="31150"/>
                          <a14:foregroundMark x1="58626" y1="31150" x2="63578" y2="36262"/>
                          <a14:foregroundMark x1="63578" y1="36262" x2="68850" y2="53674"/>
                          <a14:foregroundMark x1="68850" y1="53674" x2="66454" y2="61182"/>
                          <a14:foregroundMark x1="66454" y1="61182" x2="58626" y2="67732"/>
                          <a14:foregroundMark x1="58626" y1="67732" x2="50639" y2="69649"/>
                          <a14:foregroundMark x1="50639" y1="69649" x2="42971" y2="68690"/>
                          <a14:foregroundMark x1="42971" y1="68690" x2="34026" y2="64696"/>
                          <a14:foregroundMark x1="34026" y1="64696" x2="29712" y2="56390"/>
                          <a14:foregroundMark x1="29712" y1="56390" x2="31310" y2="46006"/>
                          <a14:foregroundMark x1="31310" y1="46006" x2="41054" y2="31949"/>
                          <a14:foregroundMark x1="51597" y1="27157" x2="57348" y2="28115"/>
                          <a14:foregroundMark x1="50160" y1="26837" x2="53035" y2="27316"/>
                          <a14:foregroundMark x1="57188" y1="27955" x2="63578" y2="30831"/>
                          <a14:foregroundMark x1="63578" y1="30831" x2="64377" y2="31470"/>
                          <a14:foregroundMark x1="49840" y1="47764" x2="48403" y2="50160"/>
                          <a14:backgroundMark x1="39617" y1="24281" x2="50472" y2="26399"/>
                          <a14:backgroundMark x1="64698" y1="31183" x2="72843" y2="35783"/>
                          <a14:backgroundMark x1="72843" y1="35783" x2="76198" y2="53355"/>
                          <a14:backgroundMark x1="76198" y1="53355" x2="75080" y2="61821"/>
                          <a14:backgroundMark x1="75080" y1="61821" x2="71086" y2="68371"/>
                          <a14:backgroundMark x1="71086" y1="68371" x2="56230" y2="77157"/>
                          <a14:backgroundMark x1="56230" y1="77157" x2="47764" y2="78275"/>
                          <a14:backgroundMark x1="47764" y1="78275" x2="30831" y2="74601"/>
                          <a14:backgroundMark x1="30831" y1="74601" x2="22204" y2="49840"/>
                          <a14:backgroundMark x1="22204" y1="49840" x2="23802" y2="40256"/>
                          <a14:backgroundMark x1="23802" y1="40256" x2="27955" y2="32268"/>
                          <a14:backgroundMark x1="27955" y1="32268" x2="34665" y2="25719"/>
                          <a14:backgroundMark x1="34665" y1="25719" x2="41374" y2="23962"/>
                          <a14:backgroundMark x1="49840" y1="41214" x2="54952" y2="45847"/>
                          <a14:backgroundMark x1="54952" y1="45847" x2="57508" y2="52396"/>
                          <a14:backgroundMark x1="57508" y1="52396" x2="52077" y2="59105"/>
                          <a14:backgroundMark x1="52077" y1="59105" x2="44089" y2="55911"/>
                          <a14:backgroundMark x1="44089" y1="55911" x2="41054" y2="48722"/>
                          <a14:backgroundMark x1="41054" y1="48722" x2="44888" y2="41693"/>
                          <a14:backgroundMark x1="44888" y1="41693" x2="50639" y2="420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7980" y="4006252"/>
              <a:ext cx="2580256" cy="258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EF9E4296-3DA7-EF56-CB85-959187BB1B10}"/>
                </a:ext>
              </a:extLst>
            </p:cNvPr>
            <p:cNvGrpSpPr/>
            <p:nvPr/>
          </p:nvGrpSpPr>
          <p:grpSpPr>
            <a:xfrm>
              <a:off x="10024814" y="4578226"/>
              <a:ext cx="657267" cy="675726"/>
              <a:chOff x="5794433" y="4590612"/>
              <a:chExt cx="657267" cy="675726"/>
            </a:xfrm>
          </p:grpSpPr>
          <p:pic>
            <p:nvPicPr>
              <p:cNvPr id="55" name="Vermelho">
                <a:extLst>
                  <a:ext uri="{FF2B5EF4-FFF2-40B4-BE49-F238E27FC236}">
                    <a16:creationId xmlns:a16="http://schemas.microsoft.com/office/drawing/2014/main" id="{943763FB-378C-7AAB-3C36-96145019F6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5980451" y="4733528"/>
                <a:ext cx="63890" cy="63865"/>
              </a:xfrm>
              <a:prstGeom prst="ellipse">
                <a:avLst/>
              </a:prstGeom>
            </p:spPr>
          </p:pic>
          <p:pic>
            <p:nvPicPr>
              <p:cNvPr id="56" name="Vermelho">
                <a:extLst>
                  <a:ext uri="{FF2B5EF4-FFF2-40B4-BE49-F238E27FC236}">
                    <a16:creationId xmlns:a16="http://schemas.microsoft.com/office/drawing/2014/main" id="{9E56E932-8EBF-E99C-B18C-B1058F8DE7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6132977" y="4658860"/>
                <a:ext cx="63890" cy="63865"/>
              </a:xfrm>
              <a:prstGeom prst="ellipse">
                <a:avLst/>
              </a:prstGeom>
            </p:spPr>
          </p:pic>
          <p:pic>
            <p:nvPicPr>
              <p:cNvPr id="57" name="Vermelho">
                <a:extLst>
                  <a:ext uri="{FF2B5EF4-FFF2-40B4-BE49-F238E27FC236}">
                    <a16:creationId xmlns:a16="http://schemas.microsoft.com/office/drawing/2014/main" id="{EA8D7222-2E9F-16A3-EB56-FED2301CC9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6387810" y="4865833"/>
                <a:ext cx="63890" cy="63865"/>
              </a:xfrm>
              <a:prstGeom prst="ellipse">
                <a:avLst/>
              </a:prstGeom>
            </p:spPr>
          </p:pic>
          <p:pic>
            <p:nvPicPr>
              <p:cNvPr id="58" name="Vermelho">
                <a:extLst>
                  <a:ext uri="{FF2B5EF4-FFF2-40B4-BE49-F238E27FC236}">
                    <a16:creationId xmlns:a16="http://schemas.microsoft.com/office/drawing/2014/main" id="{862BC8F9-0981-96A6-CB77-5C54BDDBCF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6107624" y="4921294"/>
                <a:ext cx="63890" cy="63865"/>
              </a:xfrm>
              <a:prstGeom prst="ellipse">
                <a:avLst/>
              </a:prstGeom>
            </p:spPr>
          </p:pic>
          <p:pic>
            <p:nvPicPr>
              <p:cNvPr id="59" name="Vermelho">
                <a:extLst>
                  <a:ext uri="{FF2B5EF4-FFF2-40B4-BE49-F238E27FC236}">
                    <a16:creationId xmlns:a16="http://schemas.microsoft.com/office/drawing/2014/main" id="{8F35BA0B-6649-9654-19FC-DEC110D272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5930538" y="4953674"/>
                <a:ext cx="63890" cy="63865"/>
              </a:xfrm>
              <a:prstGeom prst="ellipse">
                <a:avLst/>
              </a:prstGeom>
            </p:spPr>
          </p:pic>
          <p:pic>
            <p:nvPicPr>
              <p:cNvPr id="60" name="Vermelho">
                <a:extLst>
                  <a:ext uri="{FF2B5EF4-FFF2-40B4-BE49-F238E27FC236}">
                    <a16:creationId xmlns:a16="http://schemas.microsoft.com/office/drawing/2014/main" id="{FFE5A32F-CF2A-CB1E-A466-A9B41D8930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5794433" y="4909608"/>
                <a:ext cx="63890" cy="63865"/>
              </a:xfrm>
              <a:prstGeom prst="ellipse">
                <a:avLst/>
              </a:prstGeom>
            </p:spPr>
          </p:pic>
          <p:pic>
            <p:nvPicPr>
              <p:cNvPr id="61" name="Vermelho">
                <a:extLst>
                  <a:ext uri="{FF2B5EF4-FFF2-40B4-BE49-F238E27FC236}">
                    <a16:creationId xmlns:a16="http://schemas.microsoft.com/office/drawing/2014/main" id="{4276F14F-EA75-002F-8B54-A53EBA3155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5794716" y="5202473"/>
                <a:ext cx="63890" cy="63865"/>
              </a:xfrm>
              <a:prstGeom prst="ellipse">
                <a:avLst/>
              </a:prstGeom>
            </p:spPr>
          </p:pic>
          <p:pic>
            <p:nvPicPr>
              <p:cNvPr id="62" name="Vermelho">
                <a:extLst>
                  <a:ext uri="{FF2B5EF4-FFF2-40B4-BE49-F238E27FC236}">
                    <a16:creationId xmlns:a16="http://schemas.microsoft.com/office/drawing/2014/main" id="{10237720-3707-53C7-B274-B485A17DCF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6256525" y="5036376"/>
                <a:ext cx="63890" cy="63865"/>
              </a:xfrm>
              <a:prstGeom prst="ellipse">
                <a:avLst/>
              </a:prstGeom>
            </p:spPr>
          </p:pic>
          <p:pic>
            <p:nvPicPr>
              <p:cNvPr id="63" name="Vermelho">
                <a:extLst>
                  <a:ext uri="{FF2B5EF4-FFF2-40B4-BE49-F238E27FC236}">
                    <a16:creationId xmlns:a16="http://schemas.microsoft.com/office/drawing/2014/main" id="{FEFC912D-E88D-41EA-46BE-010C5A0F10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6199946" y="4809166"/>
                <a:ext cx="63890" cy="63865"/>
              </a:xfrm>
              <a:prstGeom prst="ellipse">
                <a:avLst/>
              </a:prstGeom>
            </p:spPr>
          </p:pic>
          <p:pic>
            <p:nvPicPr>
              <p:cNvPr id="64" name="Vermelho">
                <a:extLst>
                  <a:ext uri="{FF2B5EF4-FFF2-40B4-BE49-F238E27FC236}">
                    <a16:creationId xmlns:a16="http://schemas.microsoft.com/office/drawing/2014/main" id="{06495E73-20D0-A8A2-1BF7-9A00A0F290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5970747" y="5176135"/>
                <a:ext cx="63890" cy="63865"/>
              </a:xfrm>
              <a:prstGeom prst="ellipse">
                <a:avLst/>
              </a:prstGeom>
            </p:spPr>
          </p:pic>
          <p:pic>
            <p:nvPicPr>
              <p:cNvPr id="65" name="Vermelho">
                <a:extLst>
                  <a:ext uri="{FF2B5EF4-FFF2-40B4-BE49-F238E27FC236}">
                    <a16:creationId xmlns:a16="http://schemas.microsoft.com/office/drawing/2014/main" id="{FB63026F-A05D-1E2C-C593-8DE06AF7F9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5901116" y="4590612"/>
                <a:ext cx="63890" cy="63865"/>
              </a:xfrm>
              <a:prstGeom prst="ellipse">
                <a:avLst/>
              </a:prstGeom>
            </p:spPr>
          </p:pic>
          <p:pic>
            <p:nvPicPr>
              <p:cNvPr id="66" name="Vermelho">
                <a:extLst>
                  <a:ext uri="{FF2B5EF4-FFF2-40B4-BE49-F238E27FC236}">
                    <a16:creationId xmlns:a16="http://schemas.microsoft.com/office/drawing/2014/main" id="{8B3D1F9B-9185-1150-8133-34D8FB7842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0" t="8750" r="10293" b="12239"/>
              <a:stretch/>
            </p:blipFill>
            <p:spPr>
              <a:xfrm flipH="1">
                <a:off x="6101032" y="5167885"/>
                <a:ext cx="63890" cy="63865"/>
              </a:xfrm>
              <a:prstGeom prst="ellipse">
                <a:avLst/>
              </a:prstGeom>
            </p:spPr>
          </p:pic>
        </p:grpSp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F6F13E6-011F-21C6-A903-FBD951FB1B5A}"/>
              </a:ext>
            </a:extLst>
          </p:cNvPr>
          <p:cNvSpPr txBox="1"/>
          <p:nvPr/>
        </p:nvSpPr>
        <p:spPr>
          <a:xfrm>
            <a:off x="667130" y="587971"/>
            <a:ext cx="4252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>
                <a:solidFill>
                  <a:srgbClr val="FF0000"/>
                </a:solidFill>
              </a:rPr>
              <a:t>Acurácia</a:t>
            </a:r>
            <a:r>
              <a:rPr lang="pt-BR" dirty="0"/>
              <a:t> e </a:t>
            </a:r>
            <a:r>
              <a:rPr lang="pt-BR" b="1" i="1" dirty="0">
                <a:solidFill>
                  <a:srgbClr val="00B050"/>
                </a:solidFill>
              </a:rPr>
              <a:t>Precisão</a:t>
            </a:r>
            <a:r>
              <a:rPr lang="pt-BR" dirty="0"/>
              <a:t>?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AE1761A6-4184-A82C-1D22-0D3576455582}"/>
              </a:ext>
            </a:extLst>
          </p:cNvPr>
          <p:cNvSpPr/>
          <p:nvPr/>
        </p:nvSpPr>
        <p:spPr>
          <a:xfrm>
            <a:off x="3251702" y="1166179"/>
            <a:ext cx="1346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i="1" dirty="0">
                <a:solidFill>
                  <a:srgbClr val="FF0000"/>
                </a:solidFill>
              </a:rPr>
              <a:t>Acurácia</a:t>
            </a:r>
            <a:endParaRPr lang="pt-BR" dirty="0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EBD29D3C-77B4-B45C-BE6B-B32F7A9E2C73}"/>
              </a:ext>
            </a:extLst>
          </p:cNvPr>
          <p:cNvSpPr/>
          <p:nvPr/>
        </p:nvSpPr>
        <p:spPr>
          <a:xfrm>
            <a:off x="4627750" y="1189731"/>
            <a:ext cx="71043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Relacionada a proximidade com o valor real/adotado da medida. </a:t>
            </a: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2014DD0A-438E-FCA8-62E2-21A62981CE4A}"/>
              </a:ext>
            </a:extLst>
          </p:cNvPr>
          <p:cNvSpPr/>
          <p:nvPr/>
        </p:nvSpPr>
        <p:spPr>
          <a:xfrm>
            <a:off x="4598546" y="201686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ym typeface="Wingdings" pitchFamily="2" charset="2"/>
              </a:rPr>
              <a:t> R</a:t>
            </a:r>
            <a:r>
              <a:rPr lang="pt-BR" dirty="0"/>
              <a:t>elacionada a erros sistemáticos e aleatórios</a:t>
            </a:r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515CA701-085B-F008-D7C1-DEB03C1FD7AB}"/>
              </a:ext>
            </a:extLst>
          </p:cNvPr>
          <p:cNvSpPr/>
          <p:nvPr/>
        </p:nvSpPr>
        <p:spPr>
          <a:xfrm>
            <a:off x="3254676" y="2580166"/>
            <a:ext cx="1277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i="1" dirty="0">
                <a:solidFill>
                  <a:srgbClr val="00B050"/>
                </a:solidFill>
              </a:rPr>
              <a:t>Precisão</a:t>
            </a:r>
            <a:endParaRPr lang="pt-BR" dirty="0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AF487BAD-25B7-6BB2-3243-D3C311AE0EAD}"/>
              </a:ext>
            </a:extLst>
          </p:cNvPr>
          <p:cNvSpPr/>
          <p:nvPr/>
        </p:nvSpPr>
        <p:spPr>
          <a:xfrm>
            <a:off x="4598237" y="2594769"/>
            <a:ext cx="70401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Relacionada ao grau de consistência das medidas obtidas com a sua média.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6F3A4DE0-2709-2626-C5C7-26E096103BE0}"/>
              </a:ext>
            </a:extLst>
          </p:cNvPr>
          <p:cNvSpPr/>
          <p:nvPr/>
        </p:nvSpPr>
        <p:spPr>
          <a:xfrm>
            <a:off x="4598546" y="342721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ym typeface="Wingdings" pitchFamily="2" charset="2"/>
              </a:rPr>
              <a:t> R</a:t>
            </a:r>
            <a:r>
              <a:rPr lang="pt-BR" dirty="0"/>
              <a:t>elacionada  </a:t>
            </a:r>
            <a:r>
              <a:rPr lang="pt-BR"/>
              <a:t>somente a erros </a:t>
            </a:r>
            <a:r>
              <a:rPr lang="pt-BR" dirty="0"/>
              <a:t>aleatórios</a:t>
            </a:r>
          </a:p>
        </p:txBody>
      </p:sp>
      <p:pic>
        <p:nvPicPr>
          <p:cNvPr id="73" name="Gráfico 72" descr="Sinal de polegar para cima com preenchimento sólido">
            <a:extLst>
              <a:ext uri="{FF2B5EF4-FFF2-40B4-BE49-F238E27FC236}">
                <a16:creationId xmlns:a16="http://schemas.microsoft.com/office/drawing/2014/main" id="{D50807DA-DF7E-50F2-AEF1-9FB371D525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60415" y="4649110"/>
            <a:ext cx="565435" cy="565435"/>
          </a:xfrm>
          <a:prstGeom prst="rect">
            <a:avLst/>
          </a:prstGeom>
        </p:spPr>
      </p:pic>
      <p:pic>
        <p:nvPicPr>
          <p:cNvPr id="79" name="Gráfico 78" descr="Sinal de polegar para cima com preenchimento sólido">
            <a:extLst>
              <a:ext uri="{FF2B5EF4-FFF2-40B4-BE49-F238E27FC236}">
                <a16:creationId xmlns:a16="http://schemas.microsoft.com/office/drawing/2014/main" id="{26FC9F1A-6015-DAF1-78CD-FE5DEC9DCC9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60415" y="5339575"/>
            <a:ext cx="565435" cy="565435"/>
          </a:xfrm>
          <a:prstGeom prst="rect">
            <a:avLst/>
          </a:prstGeom>
        </p:spPr>
      </p:pic>
      <p:pic>
        <p:nvPicPr>
          <p:cNvPr id="80" name="Gráfico 79" descr="Sinal de polegar para cima com preenchimento sólido">
            <a:extLst>
              <a:ext uri="{FF2B5EF4-FFF2-40B4-BE49-F238E27FC236}">
                <a16:creationId xmlns:a16="http://schemas.microsoft.com/office/drawing/2014/main" id="{14593295-ACD9-07E6-4F4C-5BD9762472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 flipH="1">
            <a:off x="4502851" y="4649110"/>
            <a:ext cx="565435" cy="565435"/>
          </a:xfrm>
          <a:prstGeom prst="rect">
            <a:avLst/>
          </a:prstGeom>
        </p:spPr>
      </p:pic>
      <p:pic>
        <p:nvPicPr>
          <p:cNvPr id="81" name="Gráfico 80" descr="Sinal de polegar para cima com preenchimento sólido">
            <a:extLst>
              <a:ext uri="{FF2B5EF4-FFF2-40B4-BE49-F238E27FC236}">
                <a16:creationId xmlns:a16="http://schemas.microsoft.com/office/drawing/2014/main" id="{96B09CAE-EE46-0020-645E-40018A2485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02851" y="5339575"/>
            <a:ext cx="565435" cy="565435"/>
          </a:xfrm>
          <a:prstGeom prst="rect">
            <a:avLst/>
          </a:prstGeom>
        </p:spPr>
      </p:pic>
      <p:pic>
        <p:nvPicPr>
          <p:cNvPr id="82" name="Gráfico 81" descr="Sinal de polegar para cima com preenchimento sólido">
            <a:extLst>
              <a:ext uri="{FF2B5EF4-FFF2-40B4-BE49-F238E27FC236}">
                <a16:creationId xmlns:a16="http://schemas.microsoft.com/office/drawing/2014/main" id="{E95EFA70-471B-F8A0-D44C-57D9219D42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 flipH="1" flipV="1">
            <a:off x="7282803" y="4649110"/>
            <a:ext cx="565435" cy="565435"/>
          </a:xfrm>
          <a:prstGeom prst="rect">
            <a:avLst/>
          </a:prstGeom>
        </p:spPr>
      </p:pic>
      <p:pic>
        <p:nvPicPr>
          <p:cNvPr id="83" name="Gráfico 82" descr="Sinal de polegar para cima com preenchimento sólido">
            <a:extLst>
              <a:ext uri="{FF2B5EF4-FFF2-40B4-BE49-F238E27FC236}">
                <a16:creationId xmlns:a16="http://schemas.microsoft.com/office/drawing/2014/main" id="{A5CDC7B4-8667-988B-B168-4A63227A10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V="1">
            <a:off x="7282803" y="5339575"/>
            <a:ext cx="565435" cy="565435"/>
          </a:xfrm>
          <a:prstGeom prst="rect">
            <a:avLst/>
          </a:prstGeom>
        </p:spPr>
      </p:pic>
      <p:pic>
        <p:nvPicPr>
          <p:cNvPr id="84" name="Gráfico 83" descr="Sinal de polegar para cima com preenchimento sólido">
            <a:extLst>
              <a:ext uri="{FF2B5EF4-FFF2-40B4-BE49-F238E27FC236}">
                <a16:creationId xmlns:a16="http://schemas.microsoft.com/office/drawing/2014/main" id="{7416940D-A684-3DC9-4044-FC3CD6DFA5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 flipH="1">
            <a:off x="10121183" y="4649110"/>
            <a:ext cx="565435" cy="565435"/>
          </a:xfrm>
          <a:prstGeom prst="rect">
            <a:avLst/>
          </a:prstGeom>
        </p:spPr>
      </p:pic>
      <p:pic>
        <p:nvPicPr>
          <p:cNvPr id="85" name="Gráfico 84" descr="Sinal de polegar para cima com preenchimento sólido">
            <a:extLst>
              <a:ext uri="{FF2B5EF4-FFF2-40B4-BE49-F238E27FC236}">
                <a16:creationId xmlns:a16="http://schemas.microsoft.com/office/drawing/2014/main" id="{5718DE95-0F12-B7C6-084C-2B30A8C898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V="1">
            <a:off x="10121183" y="5339575"/>
            <a:ext cx="565435" cy="56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2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Teoria de </a:t>
            </a:r>
            <a:r>
              <a:rPr lang="en-US" dirty="0" err="1"/>
              <a:t>Erros</a:t>
            </a:r>
            <a:r>
              <a:rPr lang="en-US" dirty="0"/>
              <a:t> e </a:t>
            </a:r>
            <a:r>
              <a:rPr lang="en-US" dirty="0" err="1"/>
              <a:t>Medidas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BBAE-1D9A-724E-AFB3-BBFCCE6B4B18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09FC-6DBA-4BCA-A191-7BE97F51E4E4}" type="slidenum">
              <a:rPr lang="fr-FR" smtClean="0"/>
              <a:pPr/>
              <a:t>11</a:t>
            </a:fld>
            <a:endParaRPr lang="fr-FR" dirty="0"/>
          </a:p>
        </p:txBody>
      </p:sp>
      <p:graphicFrame>
        <p:nvGraphicFramePr>
          <p:cNvPr id="36" name="Tabela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05072"/>
              </p:ext>
            </p:extLst>
          </p:nvPr>
        </p:nvGraphicFramePr>
        <p:xfrm>
          <a:off x="2597281" y="1602543"/>
          <a:ext cx="6997439" cy="3780000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2332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4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2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Grandeza</a:t>
                      </a:r>
                      <a:endParaRPr lang="pt-BR" sz="2400" b="1" i="1" dirty="0">
                        <a:solidFill>
                          <a:srgbClr val="932968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Aparelho</a:t>
                      </a:r>
                      <a:endParaRPr lang="pt-BR" sz="2400" b="1" i="1" dirty="0">
                        <a:solidFill>
                          <a:srgbClr val="932968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Precisão</a:t>
                      </a:r>
                      <a:endParaRPr lang="pt-BR" sz="2400" b="1" i="1" dirty="0">
                        <a:solidFill>
                          <a:srgbClr val="932968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Comprimento</a:t>
                      </a:r>
                      <a:endParaRPr lang="pt-BR" sz="2400" i="1" dirty="0">
                        <a:solidFill>
                          <a:srgbClr val="0066FF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Régua centimetrada</a:t>
                      </a:r>
                      <a:endParaRPr lang="pt-BR" sz="2400" i="1" dirty="0">
                        <a:solidFill>
                          <a:srgbClr val="0066FF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cm</a:t>
                      </a:r>
                      <a:endParaRPr lang="pt-BR" sz="2400" i="1" dirty="0">
                        <a:solidFill>
                          <a:srgbClr val="0066FF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Comprimento</a:t>
                      </a:r>
                      <a:endParaRPr lang="pt-BR" sz="2400" i="1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Régua milimetrada</a:t>
                      </a:r>
                      <a:endParaRPr lang="pt-BR" sz="2400" i="1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mm</a:t>
                      </a:r>
                      <a:endParaRPr lang="pt-BR" sz="2400" i="1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Comprimento</a:t>
                      </a:r>
                      <a:endParaRPr lang="pt-BR" sz="2400" i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pt-BR" sz="24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Paquímetro</a:t>
                      </a:r>
                      <a:endParaRPr lang="pt-BR" sz="2400" i="1" kern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 mm</a:t>
                      </a:r>
                      <a:endParaRPr lang="pt-BR" sz="2400" i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pt-BR" sz="2400" i="1" dirty="0">
                        <a:solidFill>
                          <a:srgbClr val="932968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pt-BR" sz="2400" i="1" dirty="0">
                        <a:solidFill>
                          <a:srgbClr val="932968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pt-BR" sz="2400" i="1" dirty="0"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pt-BR" sz="2400" i="1" dirty="0">
                        <a:solidFill>
                          <a:srgbClr val="932968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pt-BR" sz="2400" i="1" dirty="0">
                        <a:solidFill>
                          <a:srgbClr val="932968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pt-BR" sz="2400" i="1" dirty="0"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1435" marR="51435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CA529413-4C64-8645-9FCF-7E9F09CEC9F3}"/>
              </a:ext>
            </a:extLst>
          </p:cNvPr>
          <p:cNvSpPr txBox="1"/>
          <p:nvPr/>
        </p:nvSpPr>
        <p:spPr>
          <a:xfrm>
            <a:off x="407368" y="773163"/>
            <a:ext cx="503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chemeClr val="accent4">
                    <a:lumMod val="75000"/>
                  </a:schemeClr>
                </a:solidFill>
              </a:rPr>
              <a:t>Instrumentos de Medidas</a:t>
            </a:r>
          </a:p>
        </p:txBody>
      </p:sp>
    </p:spTree>
    <p:extLst>
      <p:ext uri="{BB962C8B-B14F-4D97-AF65-F5344CB8AC3E}">
        <p14:creationId xmlns:p14="http://schemas.microsoft.com/office/powerpoint/2010/main" val="2253037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34F05D-ADE8-C443-B583-225761ED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Teoria de </a:t>
            </a:r>
            <a:r>
              <a:rPr lang="en-US" dirty="0" err="1"/>
              <a:t>Erros</a:t>
            </a:r>
            <a:r>
              <a:rPr lang="en-US" dirty="0"/>
              <a:t> e </a:t>
            </a:r>
            <a:r>
              <a:rPr lang="en-US" dirty="0" err="1"/>
              <a:t>Medidas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98DE576-55AF-854B-B7F5-B4BBF55D5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A818-747F-2A4C-B692-BFEACB5FFFF1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469706C-51E9-3847-92A8-547E53BB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Física Experimental 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CC6107A-B4F6-A243-A484-DD7FE7CE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686BBC0-5E35-E74D-BF59-3329F8E20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51037"/>
            <a:ext cx="8126442" cy="37133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6D3ADB7-6AEB-A245-8322-F536D55FA45C}"/>
              </a:ext>
            </a:extLst>
          </p:cNvPr>
          <p:cNvSpPr txBox="1"/>
          <p:nvPr/>
        </p:nvSpPr>
        <p:spPr>
          <a:xfrm>
            <a:off x="1055440" y="1025973"/>
            <a:ext cx="9336390" cy="1015663"/>
          </a:xfrm>
          <a:prstGeom prst="rect">
            <a:avLst/>
          </a:prstGeom>
          <a:noFill/>
          <a:ln/>
          <a:effectLst/>
        </p:spPr>
        <p:txBody>
          <a:bodyPr vert="horz" wrap="square" lIns="67866" tIns="33338" rIns="67866" bIns="33338" anchor="ctr">
            <a:noAutofit/>
            <a:sp3d prstMaterial="softEdge"/>
          </a:bodyPr>
          <a:lstStyle>
            <a:defPPr>
              <a:defRPr lang="en-US"/>
            </a:defPPr>
            <a:lvl1pPr algn="just">
              <a:spcBef>
                <a:spcPct val="0"/>
              </a:spcBef>
              <a:defRPr sz="3000" b="1">
                <a:ln w="6350">
                  <a:noFill/>
                </a:ln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Lucida Calligraphy" pitchFamily="66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400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Paquímetro: </a:t>
            </a:r>
            <a:r>
              <a:rPr lang="pt-BR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Equipamento com precisão, no mínimo, em décimos de mm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79376" y="5498695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Há dois erros no valor apresentado. Quais são?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743535" y="5491250"/>
            <a:ext cx="4969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AutoNum type="romanLcParenBoth"/>
            </a:pPr>
            <a:r>
              <a:rPr lang="pt-BR" dirty="0"/>
              <a:t>Ponto no lugar de vírgula </a:t>
            </a:r>
          </a:p>
          <a:p>
            <a:pPr marL="400050" indent="-400050" algn="just">
              <a:buAutoNum type="romanLcParenBoth"/>
            </a:pPr>
            <a:r>
              <a:rPr lang="pt-BR" dirty="0"/>
              <a:t>N</a:t>
            </a:r>
            <a:r>
              <a:rPr lang="pt-BR" baseline="30000" dirty="0"/>
              <a:t>o</a:t>
            </a:r>
            <a:r>
              <a:rPr lang="pt-BR" dirty="0"/>
              <a:t> Algarismos significativo errado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93979" y="5923355"/>
                <a:ext cx="5284815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pt-BR" b="0" dirty="0"/>
                  <a:t>Correto: </a:t>
                </a:r>
                <a14:m>
                  <m:oMath xmlns:m="http://schemas.openxmlformats.org/officeDocument/2006/math">
                    <m:r>
                      <a:rPr lang="pt-BR" b="0" i="1" dirty="0">
                        <a:solidFill>
                          <a:srgbClr val="0C01E7"/>
                        </a:solidFill>
                        <a:latin typeface="Cambria Math" panose="02040503050406030204" pitchFamily="18" charset="0"/>
                      </a:rPr>
                      <m:t>2,47</m:t>
                    </m:r>
                    <m:r>
                      <a:rPr lang="pt-BR" b="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b="0" i="1" dirty="0">
                        <a:solidFill>
                          <a:srgbClr val="0C01E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pt-BR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=2,470 × 1</m:t>
                    </m:r>
                    <m:sSup>
                      <m:sSupPr>
                        <m:ctrlP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pt-BR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pt-B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79" y="5923355"/>
                <a:ext cx="5284815" cy="470000"/>
              </a:xfrm>
              <a:prstGeom prst="rect">
                <a:avLst/>
              </a:prstGeom>
              <a:blipFill>
                <a:blip r:embed="rId3"/>
                <a:stretch>
                  <a:fillRect l="-1679" t="-10526" b="-263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>
            <a:extLst>
              <a:ext uri="{FF2B5EF4-FFF2-40B4-BE49-F238E27FC236}">
                <a16:creationId xmlns:a16="http://schemas.microsoft.com/office/drawing/2014/main" id="{CDA0590D-B6DF-AC47-ABB0-6D9F617FB0C6}"/>
              </a:ext>
            </a:extLst>
          </p:cNvPr>
          <p:cNvSpPr txBox="1"/>
          <p:nvPr/>
        </p:nvSpPr>
        <p:spPr>
          <a:xfrm>
            <a:off x="479376" y="773163"/>
            <a:ext cx="4967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chemeClr val="accent4">
                    <a:lumMod val="75000"/>
                  </a:schemeClr>
                </a:solidFill>
              </a:rPr>
              <a:t>Instrumentos de Medidas</a:t>
            </a:r>
          </a:p>
        </p:txBody>
      </p:sp>
    </p:spTree>
    <p:extLst>
      <p:ext uri="{BB962C8B-B14F-4D97-AF65-F5344CB8AC3E}">
        <p14:creationId xmlns:p14="http://schemas.microsoft.com/office/powerpoint/2010/main" val="73808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Teoria de </a:t>
            </a:r>
            <a:r>
              <a:rPr lang="en-US" dirty="0" err="1"/>
              <a:t>Erros</a:t>
            </a:r>
            <a:r>
              <a:rPr lang="en-US" dirty="0"/>
              <a:t> e </a:t>
            </a:r>
            <a:r>
              <a:rPr lang="en-US" dirty="0" err="1"/>
              <a:t>Medidas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BBAE-1D9A-724E-AFB3-BBFCCE6B4B18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09FC-6DBA-4BCA-A191-7BE97F51E4E4}" type="slidenum">
              <a:rPr lang="fr-FR" smtClean="0"/>
              <a:pPr/>
              <a:t>13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7869765"/>
                  </p:ext>
                </p:extLst>
              </p:nvPr>
            </p:nvGraphicFramePr>
            <p:xfrm>
              <a:off x="2597280" y="1736389"/>
              <a:ext cx="7603176" cy="3941934"/>
            </p:xfrm>
            <a:graphic>
              <a:graphicData uri="http://schemas.openxmlformats.org/drawingml/2006/table">
                <a:tbl>
                  <a:tblPr>
                    <a:tableStyleId>{0E3FDE45-AF77-4B5C-9715-49D594BDF05E}</a:tableStyleId>
                  </a:tblPr>
                  <a:tblGrid>
                    <a:gridCol w="23322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8271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8823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Grandeza</a:t>
                          </a:r>
                          <a:endParaRPr lang="pt-BR" sz="2400" b="1" i="1" dirty="0">
                            <a:solidFill>
                              <a:srgbClr val="932968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Aparelho</a:t>
                          </a:r>
                          <a:endParaRPr lang="pt-BR" sz="2400" b="1" i="1" dirty="0">
                            <a:solidFill>
                              <a:srgbClr val="932968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Precisão</a:t>
                          </a:r>
                          <a:endParaRPr lang="pt-BR" sz="2400" b="1" i="1" dirty="0">
                            <a:solidFill>
                              <a:srgbClr val="932968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rgbClr val="0066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Comprimento</a:t>
                          </a:r>
                          <a:endParaRPr lang="pt-BR" sz="2400" i="1" dirty="0">
                            <a:solidFill>
                              <a:srgbClr val="0066FF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rgbClr val="0066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Régua centimetrada</a:t>
                          </a:r>
                          <a:endParaRPr lang="pt-BR" sz="2400" i="1" dirty="0">
                            <a:solidFill>
                              <a:srgbClr val="0066FF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rgbClr val="0066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cm</a:t>
                          </a:r>
                          <a:endParaRPr lang="pt-BR" sz="2400" i="1" dirty="0">
                            <a:solidFill>
                              <a:srgbClr val="0066FF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Comprimento</a:t>
                          </a:r>
                          <a:endParaRPr lang="pt-BR" sz="2400" i="1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Régua milimetrada</a:t>
                          </a:r>
                          <a:endParaRPr lang="pt-BR" sz="2400" i="1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mm</a:t>
                          </a:r>
                          <a:endParaRPr lang="pt-BR" sz="2400" i="1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Comprimento</a:t>
                          </a:r>
                          <a:endParaRPr lang="pt-BR" sz="24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pt-BR" sz="2400" kern="12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Paquímetro</a:t>
                          </a:r>
                          <a:endParaRPr lang="pt-BR" sz="2400" i="1" kern="120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0,1 mm</a:t>
                          </a:r>
                          <a:endParaRPr lang="pt-BR" sz="24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pt-BR" sz="2400" i="1" kern="12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Massa</a:t>
                          </a:r>
                          <a:endParaRPr lang="pt-BR" sz="2400" b="1" i="1" kern="12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pt-BR" sz="2400" i="1" kern="12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Balança Digital </a:t>
                          </a:r>
                        </a:p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pt-BR" sz="2000" i="1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pt-BR" sz="2000" i="1" kern="1200" dirty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i="0" kern="1200" dirty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pt-BR" sz="2000" i="1" kern="1200" dirty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num>
                                      <m:den>
                                        <m:r>
                                          <a:rPr lang="pt-BR" sz="2000" i="1" kern="1200" dirty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den>
                                    </m:f>
                                    <m:r>
                                      <a:rPr lang="pt-BR" sz="20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×</m:t>
                                    </m:r>
                                    <m:r>
                                      <a:rPr lang="pt-BR" sz="2000" i="1" kern="1200" baseline="0" dirty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100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2000" b="1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pt-BR" sz="2000" i="1" kern="12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1 % na</a:t>
                          </a:r>
                          <a:r>
                            <a:rPr lang="pt-BR" sz="2000" i="1" kern="1200" baseline="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incerteza relativa</a:t>
                          </a:r>
                          <a:endParaRPr lang="pt-BR" sz="2000" b="1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900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pt-BR" sz="2400" kern="1200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Tempo</a:t>
                          </a:r>
                          <a:endParaRPr lang="pt-BR" sz="2400" b="1" kern="1200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pt-BR" sz="2400" kern="1200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Cronômetro</a:t>
                          </a:r>
                          <a:endParaRPr lang="pt-BR" sz="2400" b="1" kern="1200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pt-BR" sz="2400" kern="1200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0,01s </a:t>
                          </a:r>
                          <a:r>
                            <a:rPr lang="pt-BR" sz="240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até</a:t>
                          </a:r>
                          <a:r>
                            <a:rPr lang="pt-BR" sz="2400" kern="1200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0,0001s</a:t>
                          </a:r>
                          <a:endParaRPr lang="pt-BR" sz="2400" b="1" kern="1200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7869765"/>
                  </p:ext>
                </p:extLst>
              </p:nvPr>
            </p:nvGraphicFramePr>
            <p:xfrm>
              <a:off x="2597280" y="1736389"/>
              <a:ext cx="7603176" cy="3941934"/>
            </p:xfrm>
            <a:graphic>
              <a:graphicData uri="http://schemas.openxmlformats.org/drawingml/2006/table">
                <a:tbl>
                  <a:tblPr>
                    <a:tableStyleId>{0E3FDE45-AF77-4B5C-9715-49D594BDF05E}</a:tableStyleId>
                  </a:tblPr>
                  <a:tblGrid>
                    <a:gridCol w="23322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8271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8823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Grandeza</a:t>
                          </a:r>
                          <a:endParaRPr lang="pt-BR" sz="2400" b="1" i="1" dirty="0">
                            <a:solidFill>
                              <a:srgbClr val="932968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Aparelho</a:t>
                          </a:r>
                          <a:endParaRPr lang="pt-BR" sz="2400" b="1" i="1" dirty="0">
                            <a:solidFill>
                              <a:srgbClr val="932968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Precisão</a:t>
                          </a:r>
                          <a:endParaRPr lang="pt-BR" sz="2400" b="1" i="1" dirty="0">
                            <a:solidFill>
                              <a:srgbClr val="932968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rgbClr val="0066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Comprimento</a:t>
                          </a:r>
                          <a:endParaRPr lang="pt-BR" sz="2400" i="1" dirty="0">
                            <a:solidFill>
                              <a:srgbClr val="0066FF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rgbClr val="0066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Régua centimetrada</a:t>
                          </a:r>
                          <a:endParaRPr lang="pt-BR" sz="2400" i="1" dirty="0">
                            <a:solidFill>
                              <a:srgbClr val="0066FF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rgbClr val="0066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cm</a:t>
                          </a:r>
                          <a:endParaRPr lang="pt-BR" sz="2400" i="1" dirty="0">
                            <a:solidFill>
                              <a:srgbClr val="0066FF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Comprimento</a:t>
                          </a:r>
                          <a:endParaRPr lang="pt-BR" sz="2400" i="1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Régua milimetrada</a:t>
                          </a:r>
                          <a:endParaRPr lang="pt-BR" sz="2400" i="1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mm</a:t>
                          </a:r>
                          <a:endParaRPr lang="pt-BR" sz="2400" i="1" dirty="0">
                            <a:solidFill>
                              <a:srgbClr val="FF0000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2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Comprimento</a:t>
                          </a:r>
                          <a:endParaRPr lang="pt-BR" sz="24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51435" marR="5143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pt-BR" sz="2400" kern="12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Paquímetro</a:t>
                          </a:r>
                          <a:endParaRPr lang="pt-BR" sz="2400" i="1" kern="120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0,1 mm</a:t>
                          </a:r>
                          <a:endParaRPr lang="pt-BR" sz="24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37934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pt-BR" sz="2400" i="1" kern="12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Massa</a:t>
                          </a:r>
                          <a:endParaRPr lang="pt-BR" sz="2400" b="1" i="1" kern="12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1435" marR="51435" marT="0" marB="0" anchor="ctr">
                        <a:blipFill>
                          <a:blip r:embed="rId2"/>
                          <a:stretch>
                            <a:fillRect l="-73307" t="-310169" r="-66135" b="-133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pt-BR" sz="2000" i="1" kern="12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1 % na</a:t>
                          </a:r>
                          <a:r>
                            <a:rPr lang="pt-BR" sz="2000" i="1" kern="1200" baseline="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incerteza relativa</a:t>
                          </a:r>
                          <a:endParaRPr lang="pt-BR" sz="2000" b="1" i="1" kern="12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900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pt-BR" sz="2400" kern="1200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Tempo</a:t>
                          </a:r>
                          <a:endParaRPr lang="pt-BR" sz="2400" b="1" kern="1200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pt-BR" sz="2400" kern="1200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Cronômetro</a:t>
                          </a:r>
                          <a:endParaRPr lang="pt-BR" sz="2400" b="1" kern="1200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pt-BR" sz="2400" kern="1200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0,01s </a:t>
                          </a:r>
                          <a:r>
                            <a:rPr lang="pt-BR" sz="240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até</a:t>
                          </a:r>
                          <a:r>
                            <a:rPr lang="pt-BR" sz="2400" kern="1200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0,0001s</a:t>
                          </a:r>
                          <a:endParaRPr lang="pt-BR" sz="2400" b="1" kern="1200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CA529413-4C64-8645-9FCF-7E9F09CEC9F3}"/>
              </a:ext>
            </a:extLst>
          </p:cNvPr>
          <p:cNvSpPr txBox="1"/>
          <p:nvPr/>
        </p:nvSpPr>
        <p:spPr>
          <a:xfrm>
            <a:off x="479376" y="773163"/>
            <a:ext cx="4967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chemeClr val="accent4">
                    <a:lumMod val="75000"/>
                  </a:schemeClr>
                </a:solidFill>
              </a:rPr>
              <a:t>Instrumentos de Medidas</a:t>
            </a:r>
          </a:p>
        </p:txBody>
      </p:sp>
    </p:spTree>
    <p:extLst>
      <p:ext uri="{BB962C8B-B14F-4D97-AF65-F5344CB8AC3E}">
        <p14:creationId xmlns:p14="http://schemas.microsoft.com/office/powerpoint/2010/main" val="3155905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rupo 380"/>
          <p:cNvGrpSpPr/>
          <p:nvPr/>
        </p:nvGrpSpPr>
        <p:grpSpPr>
          <a:xfrm>
            <a:off x="2746036" y="4992208"/>
            <a:ext cx="5064476" cy="895131"/>
            <a:chOff x="459851" y="5751592"/>
            <a:chExt cx="6752634" cy="1193508"/>
          </a:xfrm>
        </p:grpSpPr>
        <p:sp>
          <p:nvSpPr>
            <p:cNvPr id="250" name="Forma livre 249"/>
            <p:cNvSpPr/>
            <p:nvPr/>
          </p:nvSpPr>
          <p:spPr>
            <a:xfrm>
              <a:off x="500187" y="5751592"/>
              <a:ext cx="6357829" cy="749242"/>
            </a:xfrm>
            <a:custGeom>
              <a:avLst/>
              <a:gdLst>
                <a:gd name="connsiteX0" fmla="*/ 7997952 w 8314944"/>
                <a:gd name="connsiteY0" fmla="*/ 0 h 548640"/>
                <a:gd name="connsiteX1" fmla="*/ 0 w 8314944"/>
                <a:gd name="connsiteY1" fmla="*/ 0 h 548640"/>
                <a:gd name="connsiteX2" fmla="*/ 0 w 8314944"/>
                <a:gd name="connsiteY2" fmla="*/ 548640 h 548640"/>
                <a:gd name="connsiteX3" fmla="*/ 8314944 w 8314944"/>
                <a:gd name="connsiteY3" fmla="*/ 548640 h 548640"/>
                <a:gd name="connsiteX0" fmla="*/ 7997952 w 8029160"/>
                <a:gd name="connsiteY0" fmla="*/ 0 h 548640"/>
                <a:gd name="connsiteX1" fmla="*/ 0 w 8029160"/>
                <a:gd name="connsiteY1" fmla="*/ 0 h 548640"/>
                <a:gd name="connsiteX2" fmla="*/ 0 w 8029160"/>
                <a:gd name="connsiteY2" fmla="*/ 548640 h 548640"/>
                <a:gd name="connsiteX3" fmla="*/ 8029160 w 8029160"/>
                <a:gd name="connsiteY3" fmla="*/ 54864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9160" h="548640">
                  <a:moveTo>
                    <a:pt x="7997952" y="0"/>
                  </a:moveTo>
                  <a:lnTo>
                    <a:pt x="0" y="0"/>
                  </a:lnTo>
                  <a:lnTo>
                    <a:pt x="0" y="548640"/>
                  </a:lnTo>
                  <a:lnTo>
                    <a:pt x="8029160" y="548640"/>
                  </a:lnTo>
                </a:path>
              </a:pathLst>
            </a:cu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cxnSp>
          <p:nvCxnSpPr>
            <p:cNvPr id="953418" name="AutoShape 74"/>
            <p:cNvCxnSpPr>
              <a:cxnSpLocks noChangeShapeType="1"/>
            </p:cNvCxnSpPr>
            <p:nvPr/>
          </p:nvCxnSpPr>
          <p:spPr bwMode="auto">
            <a:xfrm flipV="1">
              <a:off x="584412" y="5757330"/>
              <a:ext cx="0" cy="287316"/>
            </a:xfrm>
            <a:prstGeom prst="straightConnector1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19" name="AutoShape 75"/>
            <p:cNvCxnSpPr>
              <a:cxnSpLocks noChangeShapeType="1"/>
            </p:cNvCxnSpPr>
            <p:nvPr/>
          </p:nvCxnSpPr>
          <p:spPr bwMode="auto">
            <a:xfrm flipV="1">
              <a:off x="660688" y="5776089"/>
              <a:ext cx="0" cy="18463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20" name="AutoShape 76"/>
            <p:cNvCxnSpPr>
              <a:cxnSpLocks noChangeShapeType="1"/>
            </p:cNvCxnSpPr>
            <p:nvPr/>
          </p:nvCxnSpPr>
          <p:spPr bwMode="auto">
            <a:xfrm flipV="1">
              <a:off x="736721" y="5776089"/>
              <a:ext cx="0" cy="18463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21" name="AutoShape 77"/>
            <p:cNvCxnSpPr>
              <a:cxnSpLocks noChangeShapeType="1"/>
            </p:cNvCxnSpPr>
            <p:nvPr/>
          </p:nvCxnSpPr>
          <p:spPr bwMode="auto">
            <a:xfrm flipV="1">
              <a:off x="811540" y="5776089"/>
              <a:ext cx="0" cy="18463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22" name="AutoShape 78"/>
            <p:cNvCxnSpPr>
              <a:cxnSpLocks noChangeShapeType="1"/>
            </p:cNvCxnSpPr>
            <p:nvPr/>
          </p:nvCxnSpPr>
          <p:spPr bwMode="auto">
            <a:xfrm flipV="1">
              <a:off x="887816" y="5776089"/>
              <a:ext cx="0" cy="18463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23" name="AutoShape 79"/>
            <p:cNvCxnSpPr>
              <a:cxnSpLocks noChangeShapeType="1"/>
            </p:cNvCxnSpPr>
            <p:nvPr/>
          </p:nvCxnSpPr>
          <p:spPr bwMode="auto">
            <a:xfrm flipV="1">
              <a:off x="959598" y="5776089"/>
              <a:ext cx="0" cy="18463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24" name="AutoShape 80"/>
            <p:cNvCxnSpPr>
              <a:cxnSpLocks noChangeShapeType="1"/>
            </p:cNvCxnSpPr>
            <p:nvPr/>
          </p:nvCxnSpPr>
          <p:spPr bwMode="auto">
            <a:xfrm flipV="1">
              <a:off x="1035146" y="5776089"/>
              <a:ext cx="0" cy="18463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25" name="AutoShape 81"/>
            <p:cNvCxnSpPr>
              <a:cxnSpLocks noChangeShapeType="1"/>
            </p:cNvCxnSpPr>
            <p:nvPr/>
          </p:nvCxnSpPr>
          <p:spPr bwMode="auto">
            <a:xfrm flipV="1">
              <a:off x="1107656" y="5776089"/>
              <a:ext cx="0" cy="18463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26" name="AutoShape 82"/>
            <p:cNvCxnSpPr>
              <a:cxnSpLocks noChangeShapeType="1"/>
            </p:cNvCxnSpPr>
            <p:nvPr/>
          </p:nvCxnSpPr>
          <p:spPr bwMode="auto">
            <a:xfrm flipV="1">
              <a:off x="1183082" y="5776089"/>
              <a:ext cx="0" cy="18463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27" name="AutoShape 83"/>
            <p:cNvCxnSpPr>
              <a:cxnSpLocks noChangeShapeType="1"/>
            </p:cNvCxnSpPr>
            <p:nvPr/>
          </p:nvCxnSpPr>
          <p:spPr bwMode="auto">
            <a:xfrm flipV="1">
              <a:off x="1256322" y="5776089"/>
              <a:ext cx="0" cy="18463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29" name="AutoShape 85"/>
            <p:cNvCxnSpPr>
              <a:cxnSpLocks noChangeShapeType="1"/>
            </p:cNvCxnSpPr>
            <p:nvPr/>
          </p:nvCxnSpPr>
          <p:spPr bwMode="auto">
            <a:xfrm flipV="1">
              <a:off x="1331777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30" name="AutoShape 86"/>
            <p:cNvCxnSpPr>
              <a:cxnSpLocks noChangeShapeType="1"/>
            </p:cNvCxnSpPr>
            <p:nvPr/>
          </p:nvCxnSpPr>
          <p:spPr bwMode="auto">
            <a:xfrm flipV="1">
              <a:off x="1408053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31" name="AutoShape 87"/>
            <p:cNvCxnSpPr>
              <a:cxnSpLocks noChangeShapeType="1"/>
            </p:cNvCxnSpPr>
            <p:nvPr/>
          </p:nvCxnSpPr>
          <p:spPr bwMode="auto">
            <a:xfrm flipV="1">
              <a:off x="1484086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32" name="AutoShape 88"/>
            <p:cNvCxnSpPr>
              <a:cxnSpLocks noChangeShapeType="1"/>
            </p:cNvCxnSpPr>
            <p:nvPr/>
          </p:nvCxnSpPr>
          <p:spPr bwMode="auto">
            <a:xfrm flipV="1">
              <a:off x="1558905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33" name="AutoShape 89"/>
            <p:cNvCxnSpPr>
              <a:cxnSpLocks noChangeShapeType="1"/>
            </p:cNvCxnSpPr>
            <p:nvPr/>
          </p:nvCxnSpPr>
          <p:spPr bwMode="auto">
            <a:xfrm flipV="1">
              <a:off x="1635181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34" name="AutoShape 90"/>
            <p:cNvCxnSpPr>
              <a:cxnSpLocks noChangeShapeType="1"/>
            </p:cNvCxnSpPr>
            <p:nvPr/>
          </p:nvCxnSpPr>
          <p:spPr bwMode="auto">
            <a:xfrm flipV="1">
              <a:off x="1706963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35" name="AutoShape 91"/>
            <p:cNvCxnSpPr>
              <a:cxnSpLocks noChangeShapeType="1"/>
            </p:cNvCxnSpPr>
            <p:nvPr/>
          </p:nvCxnSpPr>
          <p:spPr bwMode="auto">
            <a:xfrm flipV="1">
              <a:off x="1782511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36" name="AutoShape 92"/>
            <p:cNvCxnSpPr>
              <a:cxnSpLocks noChangeShapeType="1"/>
            </p:cNvCxnSpPr>
            <p:nvPr/>
          </p:nvCxnSpPr>
          <p:spPr bwMode="auto">
            <a:xfrm flipV="1">
              <a:off x="1855021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37" name="AutoShape 93"/>
            <p:cNvCxnSpPr>
              <a:cxnSpLocks noChangeShapeType="1"/>
            </p:cNvCxnSpPr>
            <p:nvPr/>
          </p:nvCxnSpPr>
          <p:spPr bwMode="auto">
            <a:xfrm flipV="1">
              <a:off x="1930447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38" name="AutoShape 94"/>
            <p:cNvCxnSpPr>
              <a:cxnSpLocks noChangeShapeType="1"/>
            </p:cNvCxnSpPr>
            <p:nvPr/>
          </p:nvCxnSpPr>
          <p:spPr bwMode="auto">
            <a:xfrm flipV="1">
              <a:off x="2003687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40" name="AutoShape 96"/>
            <p:cNvCxnSpPr>
              <a:cxnSpLocks noChangeShapeType="1"/>
            </p:cNvCxnSpPr>
            <p:nvPr/>
          </p:nvCxnSpPr>
          <p:spPr bwMode="auto">
            <a:xfrm flipV="1">
              <a:off x="2083933" y="5777853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41" name="AutoShape 97"/>
            <p:cNvCxnSpPr>
              <a:cxnSpLocks noChangeShapeType="1"/>
            </p:cNvCxnSpPr>
            <p:nvPr/>
          </p:nvCxnSpPr>
          <p:spPr bwMode="auto">
            <a:xfrm flipV="1">
              <a:off x="2160209" y="5777853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42" name="AutoShape 98"/>
            <p:cNvCxnSpPr>
              <a:cxnSpLocks noChangeShapeType="1"/>
            </p:cNvCxnSpPr>
            <p:nvPr/>
          </p:nvCxnSpPr>
          <p:spPr bwMode="auto">
            <a:xfrm flipV="1">
              <a:off x="2236242" y="5777853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43" name="AutoShape 99"/>
            <p:cNvCxnSpPr>
              <a:cxnSpLocks noChangeShapeType="1"/>
            </p:cNvCxnSpPr>
            <p:nvPr/>
          </p:nvCxnSpPr>
          <p:spPr bwMode="auto">
            <a:xfrm flipV="1">
              <a:off x="2311061" y="5777853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44" name="AutoShape 100"/>
            <p:cNvCxnSpPr>
              <a:cxnSpLocks noChangeShapeType="1"/>
            </p:cNvCxnSpPr>
            <p:nvPr/>
          </p:nvCxnSpPr>
          <p:spPr bwMode="auto">
            <a:xfrm flipV="1">
              <a:off x="2387337" y="5777853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45" name="AutoShape 101"/>
            <p:cNvCxnSpPr>
              <a:cxnSpLocks noChangeShapeType="1"/>
            </p:cNvCxnSpPr>
            <p:nvPr/>
          </p:nvCxnSpPr>
          <p:spPr bwMode="auto">
            <a:xfrm flipV="1">
              <a:off x="2459119" y="5777853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46" name="AutoShape 102"/>
            <p:cNvCxnSpPr>
              <a:cxnSpLocks noChangeShapeType="1"/>
            </p:cNvCxnSpPr>
            <p:nvPr/>
          </p:nvCxnSpPr>
          <p:spPr bwMode="auto">
            <a:xfrm flipV="1">
              <a:off x="2534667" y="5777853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47" name="AutoShape 103"/>
            <p:cNvCxnSpPr>
              <a:cxnSpLocks noChangeShapeType="1"/>
            </p:cNvCxnSpPr>
            <p:nvPr/>
          </p:nvCxnSpPr>
          <p:spPr bwMode="auto">
            <a:xfrm flipV="1">
              <a:off x="2607177" y="5777853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48" name="AutoShape 104"/>
            <p:cNvCxnSpPr>
              <a:cxnSpLocks noChangeShapeType="1"/>
            </p:cNvCxnSpPr>
            <p:nvPr/>
          </p:nvCxnSpPr>
          <p:spPr bwMode="auto">
            <a:xfrm flipV="1">
              <a:off x="2682603" y="5777853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49" name="AutoShape 105"/>
            <p:cNvCxnSpPr>
              <a:cxnSpLocks noChangeShapeType="1"/>
            </p:cNvCxnSpPr>
            <p:nvPr/>
          </p:nvCxnSpPr>
          <p:spPr bwMode="auto">
            <a:xfrm flipV="1">
              <a:off x="2755843" y="5777853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51" name="AutoShape 107"/>
            <p:cNvCxnSpPr>
              <a:cxnSpLocks noChangeShapeType="1"/>
            </p:cNvCxnSpPr>
            <p:nvPr/>
          </p:nvCxnSpPr>
          <p:spPr bwMode="auto">
            <a:xfrm flipV="1">
              <a:off x="2833693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52" name="AutoShape 108"/>
            <p:cNvCxnSpPr>
              <a:cxnSpLocks noChangeShapeType="1"/>
            </p:cNvCxnSpPr>
            <p:nvPr/>
          </p:nvCxnSpPr>
          <p:spPr bwMode="auto">
            <a:xfrm flipV="1">
              <a:off x="2909697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53" name="AutoShape 109"/>
            <p:cNvCxnSpPr>
              <a:cxnSpLocks noChangeShapeType="1"/>
            </p:cNvCxnSpPr>
            <p:nvPr/>
          </p:nvCxnSpPr>
          <p:spPr bwMode="auto">
            <a:xfrm flipV="1">
              <a:off x="2985459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54" name="AutoShape 110"/>
            <p:cNvCxnSpPr>
              <a:cxnSpLocks noChangeShapeType="1"/>
            </p:cNvCxnSpPr>
            <p:nvPr/>
          </p:nvCxnSpPr>
          <p:spPr bwMode="auto">
            <a:xfrm flipV="1">
              <a:off x="3060011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55" name="AutoShape 111"/>
            <p:cNvCxnSpPr>
              <a:cxnSpLocks noChangeShapeType="1"/>
            </p:cNvCxnSpPr>
            <p:nvPr/>
          </p:nvCxnSpPr>
          <p:spPr bwMode="auto">
            <a:xfrm flipV="1">
              <a:off x="3136015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56" name="AutoShape 112"/>
            <p:cNvCxnSpPr>
              <a:cxnSpLocks noChangeShapeType="1"/>
            </p:cNvCxnSpPr>
            <p:nvPr/>
          </p:nvCxnSpPr>
          <p:spPr bwMode="auto">
            <a:xfrm flipV="1">
              <a:off x="3207541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57" name="AutoShape 113"/>
            <p:cNvCxnSpPr>
              <a:cxnSpLocks noChangeShapeType="1"/>
            </p:cNvCxnSpPr>
            <p:nvPr/>
          </p:nvCxnSpPr>
          <p:spPr bwMode="auto">
            <a:xfrm flipV="1">
              <a:off x="3282819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58" name="AutoShape 114"/>
            <p:cNvCxnSpPr>
              <a:cxnSpLocks noChangeShapeType="1"/>
            </p:cNvCxnSpPr>
            <p:nvPr/>
          </p:nvCxnSpPr>
          <p:spPr bwMode="auto">
            <a:xfrm flipV="1">
              <a:off x="3355072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59" name="AutoShape 115"/>
            <p:cNvCxnSpPr>
              <a:cxnSpLocks noChangeShapeType="1"/>
            </p:cNvCxnSpPr>
            <p:nvPr/>
          </p:nvCxnSpPr>
          <p:spPr bwMode="auto">
            <a:xfrm flipV="1">
              <a:off x="3430229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60" name="AutoShape 116"/>
            <p:cNvCxnSpPr>
              <a:cxnSpLocks noChangeShapeType="1"/>
            </p:cNvCxnSpPr>
            <p:nvPr/>
          </p:nvCxnSpPr>
          <p:spPr bwMode="auto">
            <a:xfrm flipV="1">
              <a:off x="3503207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62" name="AutoShape 118"/>
            <p:cNvCxnSpPr>
              <a:cxnSpLocks noChangeShapeType="1"/>
            </p:cNvCxnSpPr>
            <p:nvPr/>
          </p:nvCxnSpPr>
          <p:spPr bwMode="auto">
            <a:xfrm flipV="1">
              <a:off x="3571476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63" name="AutoShape 119"/>
            <p:cNvCxnSpPr>
              <a:cxnSpLocks noChangeShapeType="1"/>
            </p:cNvCxnSpPr>
            <p:nvPr/>
          </p:nvCxnSpPr>
          <p:spPr bwMode="auto">
            <a:xfrm flipV="1">
              <a:off x="3649792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64" name="AutoShape 120"/>
            <p:cNvCxnSpPr>
              <a:cxnSpLocks noChangeShapeType="1"/>
            </p:cNvCxnSpPr>
            <p:nvPr/>
          </p:nvCxnSpPr>
          <p:spPr bwMode="auto">
            <a:xfrm flipV="1">
              <a:off x="3727858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65" name="AutoShape 121"/>
            <p:cNvCxnSpPr>
              <a:cxnSpLocks noChangeShapeType="1"/>
            </p:cNvCxnSpPr>
            <p:nvPr/>
          </p:nvCxnSpPr>
          <p:spPr bwMode="auto">
            <a:xfrm flipV="1">
              <a:off x="3804677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66" name="AutoShape 122"/>
            <p:cNvCxnSpPr>
              <a:cxnSpLocks noChangeShapeType="1"/>
            </p:cNvCxnSpPr>
            <p:nvPr/>
          </p:nvCxnSpPr>
          <p:spPr bwMode="auto">
            <a:xfrm flipV="1">
              <a:off x="3882992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67" name="AutoShape 123"/>
            <p:cNvCxnSpPr>
              <a:cxnSpLocks noChangeShapeType="1"/>
            </p:cNvCxnSpPr>
            <p:nvPr/>
          </p:nvCxnSpPr>
          <p:spPr bwMode="auto">
            <a:xfrm flipV="1">
              <a:off x="3956694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68" name="AutoShape 124"/>
            <p:cNvCxnSpPr>
              <a:cxnSpLocks noChangeShapeType="1"/>
            </p:cNvCxnSpPr>
            <p:nvPr/>
          </p:nvCxnSpPr>
          <p:spPr bwMode="auto">
            <a:xfrm flipV="1">
              <a:off x="4034261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69" name="AutoShape 125"/>
            <p:cNvCxnSpPr>
              <a:cxnSpLocks noChangeShapeType="1"/>
            </p:cNvCxnSpPr>
            <p:nvPr/>
          </p:nvCxnSpPr>
          <p:spPr bwMode="auto">
            <a:xfrm flipV="1">
              <a:off x="4108711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70" name="AutoShape 126"/>
            <p:cNvCxnSpPr>
              <a:cxnSpLocks noChangeShapeType="1"/>
            </p:cNvCxnSpPr>
            <p:nvPr/>
          </p:nvCxnSpPr>
          <p:spPr bwMode="auto">
            <a:xfrm flipV="1">
              <a:off x="4186153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71" name="AutoShape 127"/>
            <p:cNvCxnSpPr>
              <a:cxnSpLocks noChangeShapeType="1"/>
            </p:cNvCxnSpPr>
            <p:nvPr/>
          </p:nvCxnSpPr>
          <p:spPr bwMode="auto">
            <a:xfrm flipV="1">
              <a:off x="4261351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73" name="AutoShape 129"/>
            <p:cNvCxnSpPr>
              <a:cxnSpLocks noChangeShapeType="1"/>
            </p:cNvCxnSpPr>
            <p:nvPr/>
          </p:nvCxnSpPr>
          <p:spPr bwMode="auto">
            <a:xfrm flipV="1">
              <a:off x="4323632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74" name="AutoShape 130"/>
            <p:cNvCxnSpPr>
              <a:cxnSpLocks noChangeShapeType="1"/>
            </p:cNvCxnSpPr>
            <p:nvPr/>
          </p:nvCxnSpPr>
          <p:spPr bwMode="auto">
            <a:xfrm flipV="1">
              <a:off x="4396935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75" name="AutoShape 131"/>
            <p:cNvCxnSpPr>
              <a:cxnSpLocks noChangeShapeType="1"/>
            </p:cNvCxnSpPr>
            <p:nvPr/>
          </p:nvCxnSpPr>
          <p:spPr bwMode="auto">
            <a:xfrm flipV="1">
              <a:off x="4470005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76" name="AutoShape 132"/>
            <p:cNvCxnSpPr>
              <a:cxnSpLocks noChangeShapeType="1"/>
            </p:cNvCxnSpPr>
            <p:nvPr/>
          </p:nvCxnSpPr>
          <p:spPr bwMode="auto">
            <a:xfrm flipV="1">
              <a:off x="4541908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77" name="AutoShape 133"/>
            <p:cNvCxnSpPr>
              <a:cxnSpLocks noChangeShapeType="1"/>
            </p:cNvCxnSpPr>
            <p:nvPr/>
          </p:nvCxnSpPr>
          <p:spPr bwMode="auto">
            <a:xfrm flipV="1">
              <a:off x="4615211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78" name="AutoShape 134"/>
            <p:cNvCxnSpPr>
              <a:cxnSpLocks noChangeShapeType="1"/>
            </p:cNvCxnSpPr>
            <p:nvPr/>
          </p:nvCxnSpPr>
          <p:spPr bwMode="auto">
            <a:xfrm flipV="1">
              <a:off x="4684195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79" name="AutoShape 135"/>
            <p:cNvCxnSpPr>
              <a:cxnSpLocks noChangeShapeType="1"/>
            </p:cNvCxnSpPr>
            <p:nvPr/>
          </p:nvCxnSpPr>
          <p:spPr bwMode="auto">
            <a:xfrm flipV="1">
              <a:off x="4756798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80" name="AutoShape 136"/>
            <p:cNvCxnSpPr>
              <a:cxnSpLocks noChangeShapeType="1"/>
            </p:cNvCxnSpPr>
            <p:nvPr/>
          </p:nvCxnSpPr>
          <p:spPr bwMode="auto">
            <a:xfrm flipV="1">
              <a:off x="4826483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81" name="AutoShape 137"/>
            <p:cNvCxnSpPr>
              <a:cxnSpLocks noChangeShapeType="1"/>
            </p:cNvCxnSpPr>
            <p:nvPr/>
          </p:nvCxnSpPr>
          <p:spPr bwMode="auto">
            <a:xfrm flipV="1">
              <a:off x="4898969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82" name="AutoShape 138"/>
            <p:cNvCxnSpPr>
              <a:cxnSpLocks noChangeShapeType="1"/>
            </p:cNvCxnSpPr>
            <p:nvPr/>
          </p:nvCxnSpPr>
          <p:spPr bwMode="auto">
            <a:xfrm flipV="1">
              <a:off x="4957215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84" name="AutoShape 140"/>
            <p:cNvCxnSpPr>
              <a:cxnSpLocks noChangeShapeType="1"/>
            </p:cNvCxnSpPr>
            <p:nvPr/>
          </p:nvCxnSpPr>
          <p:spPr bwMode="auto">
            <a:xfrm flipV="1">
              <a:off x="5031473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85" name="AutoShape 141"/>
            <p:cNvCxnSpPr>
              <a:cxnSpLocks noChangeShapeType="1"/>
            </p:cNvCxnSpPr>
            <p:nvPr/>
          </p:nvCxnSpPr>
          <p:spPr bwMode="auto">
            <a:xfrm flipV="1">
              <a:off x="5107749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86" name="AutoShape 142"/>
            <p:cNvCxnSpPr>
              <a:cxnSpLocks noChangeShapeType="1"/>
            </p:cNvCxnSpPr>
            <p:nvPr/>
          </p:nvCxnSpPr>
          <p:spPr bwMode="auto">
            <a:xfrm flipV="1">
              <a:off x="5183782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87" name="AutoShape 143"/>
            <p:cNvCxnSpPr>
              <a:cxnSpLocks noChangeShapeType="1"/>
            </p:cNvCxnSpPr>
            <p:nvPr/>
          </p:nvCxnSpPr>
          <p:spPr bwMode="auto">
            <a:xfrm flipV="1">
              <a:off x="5258601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88" name="AutoShape 144"/>
            <p:cNvCxnSpPr>
              <a:cxnSpLocks noChangeShapeType="1"/>
            </p:cNvCxnSpPr>
            <p:nvPr/>
          </p:nvCxnSpPr>
          <p:spPr bwMode="auto">
            <a:xfrm flipV="1">
              <a:off x="5334877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89" name="AutoShape 145"/>
            <p:cNvCxnSpPr>
              <a:cxnSpLocks noChangeShapeType="1"/>
            </p:cNvCxnSpPr>
            <p:nvPr/>
          </p:nvCxnSpPr>
          <p:spPr bwMode="auto">
            <a:xfrm flipV="1">
              <a:off x="5406659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90" name="AutoShape 146"/>
            <p:cNvCxnSpPr>
              <a:cxnSpLocks noChangeShapeType="1"/>
            </p:cNvCxnSpPr>
            <p:nvPr/>
          </p:nvCxnSpPr>
          <p:spPr bwMode="auto">
            <a:xfrm flipV="1">
              <a:off x="5482207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91" name="AutoShape 147"/>
            <p:cNvCxnSpPr>
              <a:cxnSpLocks noChangeShapeType="1"/>
            </p:cNvCxnSpPr>
            <p:nvPr/>
          </p:nvCxnSpPr>
          <p:spPr bwMode="auto">
            <a:xfrm flipV="1">
              <a:off x="5554717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92" name="AutoShape 148"/>
            <p:cNvCxnSpPr>
              <a:cxnSpLocks noChangeShapeType="1"/>
            </p:cNvCxnSpPr>
            <p:nvPr/>
          </p:nvCxnSpPr>
          <p:spPr bwMode="auto">
            <a:xfrm flipV="1">
              <a:off x="5630143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93" name="AutoShape 149"/>
            <p:cNvCxnSpPr>
              <a:cxnSpLocks noChangeShapeType="1"/>
            </p:cNvCxnSpPr>
            <p:nvPr/>
          </p:nvCxnSpPr>
          <p:spPr bwMode="auto">
            <a:xfrm flipV="1">
              <a:off x="5703383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95" name="AutoShape 151"/>
            <p:cNvCxnSpPr>
              <a:cxnSpLocks noChangeShapeType="1"/>
            </p:cNvCxnSpPr>
            <p:nvPr/>
          </p:nvCxnSpPr>
          <p:spPr bwMode="auto">
            <a:xfrm flipV="1">
              <a:off x="5776443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96" name="AutoShape 152"/>
            <p:cNvCxnSpPr>
              <a:cxnSpLocks noChangeShapeType="1"/>
            </p:cNvCxnSpPr>
            <p:nvPr/>
          </p:nvCxnSpPr>
          <p:spPr bwMode="auto">
            <a:xfrm flipV="1">
              <a:off x="5850439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97" name="AutoShape 153"/>
            <p:cNvCxnSpPr>
              <a:cxnSpLocks noChangeShapeType="1"/>
            </p:cNvCxnSpPr>
            <p:nvPr/>
          </p:nvCxnSpPr>
          <p:spPr bwMode="auto">
            <a:xfrm flipV="1">
              <a:off x="5924200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98" name="AutoShape 154"/>
            <p:cNvCxnSpPr>
              <a:cxnSpLocks noChangeShapeType="1"/>
            </p:cNvCxnSpPr>
            <p:nvPr/>
          </p:nvCxnSpPr>
          <p:spPr bwMode="auto">
            <a:xfrm flipV="1">
              <a:off x="5996782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499" name="AutoShape 155"/>
            <p:cNvCxnSpPr>
              <a:cxnSpLocks noChangeShapeType="1"/>
            </p:cNvCxnSpPr>
            <p:nvPr/>
          </p:nvCxnSpPr>
          <p:spPr bwMode="auto">
            <a:xfrm flipV="1">
              <a:off x="6070778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500" name="AutoShape 156"/>
            <p:cNvCxnSpPr>
              <a:cxnSpLocks noChangeShapeType="1"/>
            </p:cNvCxnSpPr>
            <p:nvPr/>
          </p:nvCxnSpPr>
          <p:spPr bwMode="auto">
            <a:xfrm flipV="1">
              <a:off x="6140415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501" name="AutoShape 157"/>
            <p:cNvCxnSpPr>
              <a:cxnSpLocks noChangeShapeType="1"/>
            </p:cNvCxnSpPr>
            <p:nvPr/>
          </p:nvCxnSpPr>
          <p:spPr bwMode="auto">
            <a:xfrm flipV="1">
              <a:off x="6213704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502" name="AutoShape 158"/>
            <p:cNvCxnSpPr>
              <a:cxnSpLocks noChangeShapeType="1"/>
            </p:cNvCxnSpPr>
            <p:nvPr/>
          </p:nvCxnSpPr>
          <p:spPr bwMode="auto">
            <a:xfrm flipV="1">
              <a:off x="6284047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503" name="AutoShape 159"/>
            <p:cNvCxnSpPr>
              <a:cxnSpLocks noChangeShapeType="1"/>
            </p:cNvCxnSpPr>
            <p:nvPr/>
          </p:nvCxnSpPr>
          <p:spPr bwMode="auto">
            <a:xfrm flipV="1">
              <a:off x="6357219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504" name="AutoShape 160"/>
            <p:cNvCxnSpPr>
              <a:cxnSpLocks noChangeShapeType="1"/>
            </p:cNvCxnSpPr>
            <p:nvPr/>
          </p:nvCxnSpPr>
          <p:spPr bwMode="auto">
            <a:xfrm flipV="1">
              <a:off x="6416015" y="5779318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506" name="AutoShape 162"/>
            <p:cNvCxnSpPr>
              <a:cxnSpLocks noChangeShapeType="1"/>
            </p:cNvCxnSpPr>
            <p:nvPr/>
          </p:nvCxnSpPr>
          <p:spPr bwMode="auto">
            <a:xfrm flipV="1">
              <a:off x="6491470" y="5777853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507" name="AutoShape 163"/>
            <p:cNvCxnSpPr>
              <a:cxnSpLocks noChangeShapeType="1"/>
            </p:cNvCxnSpPr>
            <p:nvPr/>
          </p:nvCxnSpPr>
          <p:spPr bwMode="auto">
            <a:xfrm flipV="1">
              <a:off x="6567766" y="5777853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508" name="AutoShape 164"/>
            <p:cNvCxnSpPr>
              <a:cxnSpLocks noChangeShapeType="1"/>
            </p:cNvCxnSpPr>
            <p:nvPr/>
          </p:nvCxnSpPr>
          <p:spPr bwMode="auto">
            <a:xfrm flipV="1">
              <a:off x="6643818" y="5777853"/>
              <a:ext cx="0" cy="1847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529" name="AutoShape 185"/>
            <p:cNvCxnSpPr>
              <a:cxnSpLocks noChangeShapeType="1"/>
            </p:cNvCxnSpPr>
            <p:nvPr/>
          </p:nvCxnSpPr>
          <p:spPr bwMode="auto">
            <a:xfrm flipV="1">
              <a:off x="1331777" y="5774863"/>
              <a:ext cx="0" cy="289818"/>
            </a:xfrm>
            <a:prstGeom prst="straightConnector1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530" name="AutoShape 186"/>
            <p:cNvCxnSpPr>
              <a:cxnSpLocks noChangeShapeType="1"/>
            </p:cNvCxnSpPr>
            <p:nvPr/>
          </p:nvCxnSpPr>
          <p:spPr bwMode="auto">
            <a:xfrm flipV="1">
              <a:off x="2083933" y="5778119"/>
              <a:ext cx="0" cy="286562"/>
            </a:xfrm>
            <a:prstGeom prst="straightConnector1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531" name="AutoShape 187"/>
            <p:cNvCxnSpPr>
              <a:cxnSpLocks noChangeShapeType="1"/>
            </p:cNvCxnSpPr>
            <p:nvPr/>
          </p:nvCxnSpPr>
          <p:spPr bwMode="auto">
            <a:xfrm flipV="1">
              <a:off x="2833693" y="5777286"/>
              <a:ext cx="0" cy="289818"/>
            </a:xfrm>
            <a:prstGeom prst="straightConnector1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532" name="AutoShape 188"/>
            <p:cNvCxnSpPr>
              <a:cxnSpLocks noChangeShapeType="1"/>
            </p:cNvCxnSpPr>
            <p:nvPr/>
          </p:nvCxnSpPr>
          <p:spPr bwMode="auto">
            <a:xfrm flipV="1">
              <a:off x="3571477" y="5768350"/>
              <a:ext cx="0" cy="286562"/>
            </a:xfrm>
            <a:prstGeom prst="straightConnector1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533" name="AutoShape 189"/>
            <p:cNvCxnSpPr>
              <a:cxnSpLocks noChangeShapeType="1"/>
            </p:cNvCxnSpPr>
            <p:nvPr/>
          </p:nvCxnSpPr>
          <p:spPr bwMode="auto">
            <a:xfrm flipV="1">
              <a:off x="4325881" y="5773570"/>
              <a:ext cx="0" cy="286562"/>
            </a:xfrm>
            <a:prstGeom prst="straightConnector1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534" name="AutoShape 190"/>
            <p:cNvCxnSpPr>
              <a:cxnSpLocks noChangeShapeType="1"/>
            </p:cNvCxnSpPr>
            <p:nvPr/>
          </p:nvCxnSpPr>
          <p:spPr bwMode="auto">
            <a:xfrm flipV="1">
              <a:off x="5031473" y="5778119"/>
              <a:ext cx="0" cy="286562"/>
            </a:xfrm>
            <a:prstGeom prst="straightConnector1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535" name="AutoShape 191"/>
            <p:cNvCxnSpPr>
              <a:cxnSpLocks noChangeShapeType="1"/>
            </p:cNvCxnSpPr>
            <p:nvPr/>
          </p:nvCxnSpPr>
          <p:spPr bwMode="auto">
            <a:xfrm flipV="1">
              <a:off x="5778692" y="5760544"/>
              <a:ext cx="0" cy="286562"/>
            </a:xfrm>
            <a:prstGeom prst="straightConnector1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53536" name="AutoShape 192"/>
            <p:cNvCxnSpPr>
              <a:cxnSpLocks noChangeShapeType="1"/>
            </p:cNvCxnSpPr>
            <p:nvPr/>
          </p:nvCxnSpPr>
          <p:spPr bwMode="auto">
            <a:xfrm flipV="1">
              <a:off x="6493719" y="5760544"/>
              <a:ext cx="0" cy="286562"/>
            </a:xfrm>
            <a:prstGeom prst="straightConnector1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953540" name="Text Box 196"/>
            <p:cNvSpPr txBox="1">
              <a:spLocks noChangeArrowheads="1"/>
            </p:cNvSpPr>
            <p:nvPr/>
          </p:nvSpPr>
          <p:spPr bwMode="auto">
            <a:xfrm>
              <a:off x="459851" y="6049043"/>
              <a:ext cx="547349" cy="73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spcAft>
                  <a:spcPts val="750"/>
                </a:spcAft>
              </a:pPr>
              <a:r>
                <a:rPr lang="fr-FR" sz="1050" dirty="0"/>
                <a:t>0</a:t>
              </a:r>
              <a:endParaRPr lang="fr-FR" sz="1050" dirty="0">
                <a:latin typeface="Arial" pitchFamily="34" charset="0"/>
              </a:endParaRPr>
            </a:p>
          </p:txBody>
        </p:sp>
        <p:sp>
          <p:nvSpPr>
            <p:cNvPr id="953541" name="Text Box 197"/>
            <p:cNvSpPr txBox="1">
              <a:spLocks noChangeArrowheads="1"/>
            </p:cNvSpPr>
            <p:nvPr/>
          </p:nvSpPr>
          <p:spPr bwMode="auto">
            <a:xfrm>
              <a:off x="1196437" y="6037316"/>
              <a:ext cx="736586" cy="73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spcAft>
                  <a:spcPts val="750"/>
                </a:spcAft>
              </a:pPr>
              <a:r>
                <a:rPr lang="fr-FR" sz="1050" dirty="0">
                  <a:latin typeface="Calibri" pitchFamily="34" charset="0"/>
                </a:rPr>
                <a:t>1</a:t>
              </a:r>
              <a:endParaRPr lang="fr-FR" sz="1050" dirty="0">
                <a:latin typeface="Arial" pitchFamily="34" charset="0"/>
              </a:endParaRPr>
            </a:p>
          </p:txBody>
        </p:sp>
        <p:sp>
          <p:nvSpPr>
            <p:cNvPr id="953542" name="Text Box 198"/>
            <p:cNvSpPr txBox="1">
              <a:spLocks noChangeArrowheads="1"/>
            </p:cNvSpPr>
            <p:nvPr/>
          </p:nvSpPr>
          <p:spPr bwMode="auto">
            <a:xfrm>
              <a:off x="1964163" y="6037316"/>
              <a:ext cx="759342" cy="73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spcAft>
                  <a:spcPts val="750"/>
                </a:spcAft>
              </a:pPr>
              <a:r>
                <a:rPr lang="fr-FR" sz="1050" dirty="0">
                  <a:latin typeface="Calibri" pitchFamily="34" charset="0"/>
                </a:rPr>
                <a:t>2</a:t>
              </a:r>
              <a:endParaRPr lang="fr-FR" sz="1050" dirty="0">
                <a:latin typeface="Arial" pitchFamily="34" charset="0"/>
              </a:endParaRPr>
            </a:p>
          </p:txBody>
        </p:sp>
        <p:sp>
          <p:nvSpPr>
            <p:cNvPr id="953543" name="Text Box 199"/>
            <p:cNvSpPr txBox="1">
              <a:spLocks noChangeArrowheads="1"/>
            </p:cNvSpPr>
            <p:nvPr/>
          </p:nvSpPr>
          <p:spPr bwMode="auto">
            <a:xfrm>
              <a:off x="2710330" y="6037316"/>
              <a:ext cx="750958" cy="73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spcAft>
                  <a:spcPts val="750"/>
                </a:spcAft>
              </a:pPr>
              <a:r>
                <a:rPr lang="fr-FR" sz="1050" dirty="0">
                  <a:latin typeface="Calibri" pitchFamily="34" charset="0"/>
                </a:rPr>
                <a:t>3</a:t>
              </a:r>
              <a:endParaRPr lang="fr-FR" sz="1050" dirty="0">
                <a:latin typeface="Arial" pitchFamily="34" charset="0"/>
              </a:endParaRPr>
            </a:p>
          </p:txBody>
        </p:sp>
        <p:sp>
          <p:nvSpPr>
            <p:cNvPr id="953544" name="Text Box 200"/>
            <p:cNvSpPr txBox="1">
              <a:spLocks noChangeArrowheads="1"/>
            </p:cNvSpPr>
            <p:nvPr/>
          </p:nvSpPr>
          <p:spPr bwMode="auto">
            <a:xfrm>
              <a:off x="3446915" y="6037316"/>
              <a:ext cx="777307" cy="73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spcAft>
                  <a:spcPts val="750"/>
                </a:spcAft>
              </a:pPr>
              <a:r>
                <a:rPr lang="fr-FR" sz="1050" dirty="0">
                  <a:latin typeface="Calibri" pitchFamily="34" charset="0"/>
                </a:rPr>
                <a:t>4</a:t>
              </a:r>
              <a:endParaRPr lang="fr-FR" sz="1050" dirty="0">
                <a:latin typeface="Arial" pitchFamily="34" charset="0"/>
              </a:endParaRPr>
            </a:p>
          </p:txBody>
        </p:sp>
        <p:sp>
          <p:nvSpPr>
            <p:cNvPr id="953545" name="Text Box 201"/>
            <p:cNvSpPr txBox="1">
              <a:spLocks noChangeArrowheads="1"/>
            </p:cNvSpPr>
            <p:nvPr/>
          </p:nvSpPr>
          <p:spPr bwMode="auto">
            <a:xfrm>
              <a:off x="4199071" y="6037316"/>
              <a:ext cx="857553" cy="73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spcAft>
                  <a:spcPts val="750"/>
                </a:spcAft>
              </a:pPr>
              <a:r>
                <a:rPr lang="fr-FR" sz="1050" dirty="0">
                  <a:latin typeface="Calibri" pitchFamily="34" charset="0"/>
                </a:rPr>
                <a:t>5</a:t>
              </a:r>
              <a:endParaRPr lang="fr-FR" sz="1050" dirty="0">
                <a:latin typeface="Arial" pitchFamily="34" charset="0"/>
              </a:endParaRPr>
            </a:p>
          </p:txBody>
        </p:sp>
        <p:sp>
          <p:nvSpPr>
            <p:cNvPr id="953546" name="Text Box 202"/>
            <p:cNvSpPr txBox="1">
              <a:spLocks noChangeArrowheads="1"/>
            </p:cNvSpPr>
            <p:nvPr/>
          </p:nvSpPr>
          <p:spPr bwMode="auto">
            <a:xfrm>
              <a:off x="4903319" y="6037316"/>
              <a:ext cx="857553" cy="73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spcAft>
                  <a:spcPts val="750"/>
                </a:spcAft>
              </a:pPr>
              <a:r>
                <a:rPr lang="fr-FR" sz="1050" dirty="0">
                  <a:latin typeface="Calibri" pitchFamily="34" charset="0"/>
                </a:rPr>
                <a:t>6</a:t>
              </a:r>
              <a:endParaRPr lang="fr-FR" sz="1050" dirty="0">
                <a:latin typeface="Arial" pitchFamily="34" charset="0"/>
              </a:endParaRPr>
            </a:p>
          </p:txBody>
        </p:sp>
        <p:sp>
          <p:nvSpPr>
            <p:cNvPr id="953547" name="Text Box 203"/>
            <p:cNvSpPr txBox="1">
              <a:spLocks noChangeArrowheads="1"/>
            </p:cNvSpPr>
            <p:nvPr/>
          </p:nvSpPr>
          <p:spPr bwMode="auto">
            <a:xfrm>
              <a:off x="5653079" y="6037316"/>
              <a:ext cx="857553" cy="73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spcAft>
                  <a:spcPts val="750"/>
                </a:spcAft>
              </a:pPr>
              <a:r>
                <a:rPr lang="fr-FR" sz="1050" dirty="0">
                  <a:latin typeface="Calibri" pitchFamily="34" charset="0"/>
                </a:rPr>
                <a:t>7</a:t>
              </a:r>
              <a:endParaRPr lang="fr-FR" sz="1050" dirty="0">
                <a:latin typeface="Arial" pitchFamily="34" charset="0"/>
              </a:endParaRPr>
            </a:p>
          </p:txBody>
        </p:sp>
        <p:sp>
          <p:nvSpPr>
            <p:cNvPr id="953548" name="Text Box 204"/>
            <p:cNvSpPr txBox="1">
              <a:spLocks noChangeArrowheads="1"/>
            </p:cNvSpPr>
            <p:nvPr/>
          </p:nvSpPr>
          <p:spPr bwMode="auto">
            <a:xfrm>
              <a:off x="6354932" y="6037316"/>
              <a:ext cx="857553" cy="73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spcAft>
                  <a:spcPts val="750"/>
                </a:spcAft>
              </a:pPr>
              <a:r>
                <a:rPr lang="fr-FR" sz="1050" dirty="0">
                  <a:latin typeface="Calibri" pitchFamily="34" charset="0"/>
                </a:rPr>
                <a:t>8</a:t>
              </a:r>
              <a:endParaRPr lang="fr-FR" sz="1050" dirty="0">
                <a:latin typeface="Arial" pitchFamily="34" charset="0"/>
              </a:endParaRPr>
            </a:p>
          </p:txBody>
        </p:sp>
        <p:sp>
          <p:nvSpPr>
            <p:cNvPr id="254" name="Text Box 206"/>
            <p:cNvSpPr txBox="1">
              <a:spLocks noChangeArrowheads="1"/>
            </p:cNvSpPr>
            <p:nvPr/>
          </p:nvSpPr>
          <p:spPr bwMode="auto">
            <a:xfrm>
              <a:off x="475650" y="6215082"/>
              <a:ext cx="1123443" cy="73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spcAft>
                  <a:spcPts val="750"/>
                </a:spcAft>
              </a:pPr>
              <a:r>
                <a:rPr lang="fr-FR" sz="1050" i="1" dirty="0"/>
                <a:t>cm</a:t>
              </a:r>
            </a:p>
          </p:txBody>
        </p:sp>
      </p:grpSp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Teoria de Erros e Medidas</a:t>
            </a:r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94BD-BC9D-6A4F-884F-C0AD236E6223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/>
              <a:t>Física Experimental I</a:t>
            </a:r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09FC-6DBA-4BCA-A191-7BE97F51E4E4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11" name="CaixaDeTexto 10"/>
          <p:cNvSpPr txBox="1"/>
          <p:nvPr/>
        </p:nvSpPr>
        <p:spPr>
          <a:xfrm>
            <a:off x="3215681" y="906008"/>
            <a:ext cx="185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Medida</a:t>
            </a:r>
          </a:p>
        </p:txBody>
      </p:sp>
      <p:sp>
        <p:nvSpPr>
          <p:cNvPr id="812035" name="Rectangle 3"/>
          <p:cNvSpPr>
            <a:spLocks noChangeArrowheads="1"/>
          </p:cNvSpPr>
          <p:nvPr/>
        </p:nvSpPr>
        <p:spPr bwMode="auto">
          <a:xfrm>
            <a:off x="1471969" y="1216915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>
                <a:latin typeface="Arial" pitchFamily="34" charset="0"/>
              </a:rPr>
              <a:t> </a:t>
            </a:r>
            <a:endParaRPr lang="fr-FR" sz="1350">
              <a:latin typeface="Arial" pitchFamily="34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740452" y="2138194"/>
            <a:ext cx="4572940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t-BR" dirty="0"/>
              <a:t>Poderá ser minimizado eliminando-se o máximo fontes de erro. </a:t>
            </a:r>
            <a:endParaRPr lang="fr-FR" dirty="0"/>
          </a:p>
        </p:txBody>
      </p:sp>
      <p:sp>
        <p:nvSpPr>
          <p:cNvPr id="19" name="Seta para a direita 18"/>
          <p:cNvSpPr/>
          <p:nvPr/>
        </p:nvSpPr>
        <p:spPr>
          <a:xfrm>
            <a:off x="4960811" y="843179"/>
            <a:ext cx="2270381" cy="595594"/>
          </a:xfrm>
          <a:prstGeom prst="rightArrow">
            <a:avLst/>
          </a:prstGeom>
          <a:solidFill>
            <a:srgbClr val="932968"/>
          </a:solidFill>
          <a:ln w="127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itchFamily="18" charset="0"/>
              </a:rPr>
              <a:t>INERENTE</a:t>
            </a:r>
          </a:p>
        </p:txBody>
      </p:sp>
      <p:sp>
        <p:nvSpPr>
          <p:cNvPr id="814090" name="Rectangle 10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814092" name="Rectangle 1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30" name="CaixaDeTexto 29"/>
          <p:cNvSpPr txBox="1"/>
          <p:nvPr/>
        </p:nvSpPr>
        <p:spPr>
          <a:xfrm>
            <a:off x="7006460" y="921218"/>
            <a:ext cx="1553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Erro</a:t>
            </a:r>
          </a:p>
        </p:txBody>
      </p:sp>
      <p:sp>
        <p:nvSpPr>
          <p:cNvPr id="32" name="Chave direita 31"/>
          <p:cNvSpPr/>
          <p:nvPr/>
        </p:nvSpPr>
        <p:spPr>
          <a:xfrm rot="5400000">
            <a:off x="5709471" y="-732529"/>
            <a:ext cx="428628" cy="4696127"/>
          </a:xfrm>
          <a:prstGeom prst="rightBrace">
            <a:avLst>
              <a:gd name="adj1" fmla="val 98228"/>
              <a:gd name="adj2" fmla="val 49574"/>
            </a:avLst>
          </a:prstGeom>
          <a:noFill/>
          <a:ln w="50800" cap="rnd" cmpd="sng">
            <a:solidFill>
              <a:srgbClr val="932968"/>
            </a:solidFill>
            <a:beve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4" name="Retângulo 33"/>
          <p:cNvSpPr/>
          <p:nvPr/>
        </p:nvSpPr>
        <p:spPr>
          <a:xfrm>
            <a:off x="6400220" y="2044745"/>
            <a:ext cx="4326208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t-BR" dirty="0"/>
              <a:t>Avaliar quantitativamente as </a:t>
            </a:r>
            <a:r>
              <a:rPr lang="pt-BR" i="1" u="sng" dirty="0">
                <a:solidFill>
                  <a:srgbClr val="0066FF"/>
                </a:solidFill>
              </a:rPr>
              <a:t>incertezas</a:t>
            </a:r>
            <a:r>
              <a:rPr lang="pt-BR" dirty="0"/>
              <a:t> nas medições. </a:t>
            </a:r>
            <a:endParaRPr lang="fr-FR" dirty="0"/>
          </a:p>
        </p:txBody>
      </p:sp>
      <p:sp>
        <p:nvSpPr>
          <p:cNvPr id="953346" name="Rectangle 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44" name="Retângulo 43"/>
          <p:cNvSpPr/>
          <p:nvPr/>
        </p:nvSpPr>
        <p:spPr>
          <a:xfrm>
            <a:off x="2829753" y="4660411"/>
            <a:ext cx="4326208" cy="31937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solidFill>
                <a:schemeClr val="tx1"/>
              </a:solidFill>
            </a:endParaRPr>
          </a:p>
        </p:txBody>
      </p:sp>
      <p:sp>
        <p:nvSpPr>
          <p:cNvPr id="382" name="Elipse 381"/>
          <p:cNvSpPr>
            <a:spLocks noChangeAspect="1"/>
          </p:cNvSpPr>
          <p:nvPr/>
        </p:nvSpPr>
        <p:spPr>
          <a:xfrm>
            <a:off x="6592799" y="4558683"/>
            <a:ext cx="1080000" cy="1080000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solidFill>
                <a:schemeClr val="tx1"/>
              </a:solidFill>
            </a:endParaRPr>
          </a:p>
        </p:txBody>
      </p:sp>
      <p:grpSp>
        <p:nvGrpSpPr>
          <p:cNvPr id="501" name="Grupo 500"/>
          <p:cNvGrpSpPr/>
          <p:nvPr/>
        </p:nvGrpSpPr>
        <p:grpSpPr>
          <a:xfrm>
            <a:off x="6598580" y="3212976"/>
            <a:ext cx="3164678" cy="2416426"/>
            <a:chOff x="5232872" y="3429000"/>
            <a:chExt cx="4219571" cy="3221901"/>
          </a:xfrm>
        </p:grpSpPr>
        <p:sp>
          <p:nvSpPr>
            <p:cNvPr id="499" name="Forma livre 498"/>
            <p:cNvSpPr/>
            <p:nvPr/>
          </p:nvSpPr>
          <p:spPr>
            <a:xfrm>
              <a:off x="5232872" y="3803455"/>
              <a:ext cx="3220440" cy="2847446"/>
            </a:xfrm>
            <a:custGeom>
              <a:avLst/>
              <a:gdLst>
                <a:gd name="connsiteX0" fmla="*/ 259283 w 3271754"/>
                <a:gd name="connsiteY0" fmla="*/ 1615627 h 2855397"/>
                <a:gd name="connsiteX1" fmla="*/ 208795 w 3271754"/>
                <a:gd name="connsiteY1" fmla="*/ 1666116 h 2855397"/>
                <a:gd name="connsiteX2" fmla="*/ 135867 w 3271754"/>
                <a:gd name="connsiteY2" fmla="*/ 1772702 h 2855397"/>
                <a:gd name="connsiteX3" fmla="*/ 85379 w 3271754"/>
                <a:gd name="connsiteY3" fmla="*/ 1890508 h 2855397"/>
                <a:gd name="connsiteX4" fmla="*/ 57330 w 3271754"/>
                <a:gd name="connsiteY4" fmla="*/ 2041973 h 2855397"/>
                <a:gd name="connsiteX5" fmla="*/ 57330 w 3271754"/>
                <a:gd name="connsiteY5" fmla="*/ 2255146 h 2855397"/>
                <a:gd name="connsiteX6" fmla="*/ 102208 w 3271754"/>
                <a:gd name="connsiteY6" fmla="*/ 2406611 h 2855397"/>
                <a:gd name="connsiteX7" fmla="*/ 175136 w 3271754"/>
                <a:gd name="connsiteY7" fmla="*/ 2530027 h 2855397"/>
                <a:gd name="connsiteX8" fmla="*/ 236844 w 3271754"/>
                <a:gd name="connsiteY8" fmla="*/ 2602955 h 2855397"/>
                <a:gd name="connsiteX9" fmla="*/ 315381 w 3271754"/>
                <a:gd name="connsiteY9" fmla="*/ 2681492 h 2855397"/>
                <a:gd name="connsiteX10" fmla="*/ 399529 w 3271754"/>
                <a:gd name="connsiteY10" fmla="*/ 2743200 h 2855397"/>
                <a:gd name="connsiteX11" fmla="*/ 461237 w 3271754"/>
                <a:gd name="connsiteY11" fmla="*/ 2776859 h 2855397"/>
                <a:gd name="connsiteX12" fmla="*/ 618312 w 3271754"/>
                <a:gd name="connsiteY12" fmla="*/ 2838567 h 2855397"/>
                <a:gd name="connsiteX13" fmla="*/ 820265 w 3271754"/>
                <a:gd name="connsiteY13" fmla="*/ 2855397 h 2855397"/>
                <a:gd name="connsiteX14" fmla="*/ 954900 w 3271754"/>
                <a:gd name="connsiteY14" fmla="*/ 2832957 h 2855397"/>
                <a:gd name="connsiteX15" fmla="*/ 1022218 w 3271754"/>
                <a:gd name="connsiteY15" fmla="*/ 2810518 h 2855397"/>
                <a:gd name="connsiteX16" fmla="*/ 1111975 w 3271754"/>
                <a:gd name="connsiteY16" fmla="*/ 2765639 h 2855397"/>
                <a:gd name="connsiteX17" fmla="*/ 3271754 w 3271754"/>
                <a:gd name="connsiteY17" fmla="*/ 1918557 h 2855397"/>
                <a:gd name="connsiteX18" fmla="*/ 3131509 w 3271754"/>
                <a:gd name="connsiteY18" fmla="*/ 1991485 h 2855397"/>
                <a:gd name="connsiteX19" fmla="*/ 2968824 w 3271754"/>
                <a:gd name="connsiteY19" fmla="*/ 2041973 h 2855397"/>
                <a:gd name="connsiteX20" fmla="*/ 2884677 w 3271754"/>
                <a:gd name="connsiteY20" fmla="*/ 2064412 h 2855397"/>
                <a:gd name="connsiteX21" fmla="*/ 2727602 w 3271754"/>
                <a:gd name="connsiteY21" fmla="*/ 2086852 h 2855397"/>
                <a:gd name="connsiteX22" fmla="*/ 2536869 w 3271754"/>
                <a:gd name="connsiteY22" fmla="*/ 2086852 h 2855397"/>
                <a:gd name="connsiteX23" fmla="*/ 2385404 w 3271754"/>
                <a:gd name="connsiteY23" fmla="*/ 2053193 h 2855397"/>
                <a:gd name="connsiteX24" fmla="*/ 2228329 w 3271754"/>
                <a:gd name="connsiteY24" fmla="*/ 2013924 h 2855397"/>
                <a:gd name="connsiteX25" fmla="*/ 2020765 w 3271754"/>
                <a:gd name="connsiteY25" fmla="*/ 1924167 h 2855397"/>
                <a:gd name="connsiteX26" fmla="*/ 1886130 w 3271754"/>
                <a:gd name="connsiteY26" fmla="*/ 1823190 h 2855397"/>
                <a:gd name="connsiteX27" fmla="*/ 1717835 w 3271754"/>
                <a:gd name="connsiteY27" fmla="*/ 1666116 h 2855397"/>
                <a:gd name="connsiteX28" fmla="*/ 1588810 w 3271754"/>
                <a:gd name="connsiteY28" fmla="*/ 1480992 h 2855397"/>
                <a:gd name="connsiteX29" fmla="*/ 1487833 w 3271754"/>
                <a:gd name="connsiteY29" fmla="*/ 1273428 h 2855397"/>
                <a:gd name="connsiteX30" fmla="*/ 1437345 w 3271754"/>
                <a:gd name="connsiteY30" fmla="*/ 1071475 h 2855397"/>
                <a:gd name="connsiteX31" fmla="*/ 1426125 w 3271754"/>
                <a:gd name="connsiteY31" fmla="*/ 897571 h 2855397"/>
                <a:gd name="connsiteX32" fmla="*/ 1420515 w 3271754"/>
                <a:gd name="connsiteY32" fmla="*/ 712447 h 2855397"/>
                <a:gd name="connsiteX33" fmla="*/ 1454174 w 3271754"/>
                <a:gd name="connsiteY33" fmla="*/ 538543 h 2855397"/>
                <a:gd name="connsiteX34" fmla="*/ 1504662 w 3271754"/>
                <a:gd name="connsiteY34" fmla="*/ 387078 h 2855397"/>
                <a:gd name="connsiteX35" fmla="*/ 1566370 w 3271754"/>
                <a:gd name="connsiteY35" fmla="*/ 258052 h 2855397"/>
                <a:gd name="connsiteX36" fmla="*/ 1667347 w 3271754"/>
                <a:gd name="connsiteY36" fmla="*/ 117806 h 2855397"/>
                <a:gd name="connsiteX37" fmla="*/ 1773934 w 3271754"/>
                <a:gd name="connsiteY37" fmla="*/ 0 h 2855397"/>
                <a:gd name="connsiteX0" fmla="*/ 259283 w 3271754"/>
                <a:gd name="connsiteY0" fmla="*/ 1615627 h 2855397"/>
                <a:gd name="connsiteX1" fmla="*/ 208795 w 3271754"/>
                <a:gd name="connsiteY1" fmla="*/ 1666116 h 2855397"/>
                <a:gd name="connsiteX2" fmla="*/ 135867 w 3271754"/>
                <a:gd name="connsiteY2" fmla="*/ 1772702 h 2855397"/>
                <a:gd name="connsiteX3" fmla="*/ 85379 w 3271754"/>
                <a:gd name="connsiteY3" fmla="*/ 1890508 h 2855397"/>
                <a:gd name="connsiteX4" fmla="*/ 57330 w 3271754"/>
                <a:gd name="connsiteY4" fmla="*/ 2041973 h 2855397"/>
                <a:gd name="connsiteX5" fmla="*/ 57330 w 3271754"/>
                <a:gd name="connsiteY5" fmla="*/ 2255146 h 2855397"/>
                <a:gd name="connsiteX6" fmla="*/ 102208 w 3271754"/>
                <a:gd name="connsiteY6" fmla="*/ 2406611 h 2855397"/>
                <a:gd name="connsiteX7" fmla="*/ 175136 w 3271754"/>
                <a:gd name="connsiteY7" fmla="*/ 2530027 h 2855397"/>
                <a:gd name="connsiteX8" fmla="*/ 236844 w 3271754"/>
                <a:gd name="connsiteY8" fmla="*/ 2602955 h 2855397"/>
                <a:gd name="connsiteX9" fmla="*/ 315381 w 3271754"/>
                <a:gd name="connsiteY9" fmla="*/ 2681492 h 2855397"/>
                <a:gd name="connsiteX10" fmla="*/ 399529 w 3271754"/>
                <a:gd name="connsiteY10" fmla="*/ 2743200 h 2855397"/>
                <a:gd name="connsiteX11" fmla="*/ 461237 w 3271754"/>
                <a:gd name="connsiteY11" fmla="*/ 2776859 h 2855397"/>
                <a:gd name="connsiteX12" fmla="*/ 618312 w 3271754"/>
                <a:gd name="connsiteY12" fmla="*/ 2838567 h 2855397"/>
                <a:gd name="connsiteX13" fmla="*/ 820265 w 3271754"/>
                <a:gd name="connsiteY13" fmla="*/ 2855397 h 2855397"/>
                <a:gd name="connsiteX14" fmla="*/ 954900 w 3271754"/>
                <a:gd name="connsiteY14" fmla="*/ 2832957 h 2855397"/>
                <a:gd name="connsiteX15" fmla="*/ 1022218 w 3271754"/>
                <a:gd name="connsiteY15" fmla="*/ 2810518 h 2855397"/>
                <a:gd name="connsiteX16" fmla="*/ 1111975 w 3271754"/>
                <a:gd name="connsiteY16" fmla="*/ 2765639 h 2855397"/>
                <a:gd name="connsiteX17" fmla="*/ 3271754 w 3271754"/>
                <a:gd name="connsiteY17" fmla="*/ 1918557 h 2855397"/>
                <a:gd name="connsiteX18" fmla="*/ 3131509 w 3271754"/>
                <a:gd name="connsiteY18" fmla="*/ 1991485 h 2855397"/>
                <a:gd name="connsiteX19" fmla="*/ 2968824 w 3271754"/>
                <a:gd name="connsiteY19" fmla="*/ 2041973 h 2855397"/>
                <a:gd name="connsiteX20" fmla="*/ 2884677 w 3271754"/>
                <a:gd name="connsiteY20" fmla="*/ 2064412 h 2855397"/>
                <a:gd name="connsiteX21" fmla="*/ 2727602 w 3271754"/>
                <a:gd name="connsiteY21" fmla="*/ 2086852 h 2855397"/>
                <a:gd name="connsiteX22" fmla="*/ 2536869 w 3271754"/>
                <a:gd name="connsiteY22" fmla="*/ 2086852 h 2855397"/>
                <a:gd name="connsiteX23" fmla="*/ 2385404 w 3271754"/>
                <a:gd name="connsiteY23" fmla="*/ 2053193 h 2855397"/>
                <a:gd name="connsiteX24" fmla="*/ 2228329 w 3271754"/>
                <a:gd name="connsiteY24" fmla="*/ 2013924 h 2855397"/>
                <a:gd name="connsiteX25" fmla="*/ 2020765 w 3271754"/>
                <a:gd name="connsiteY25" fmla="*/ 1924167 h 2855397"/>
                <a:gd name="connsiteX26" fmla="*/ 1886130 w 3271754"/>
                <a:gd name="connsiteY26" fmla="*/ 1823190 h 2855397"/>
                <a:gd name="connsiteX27" fmla="*/ 1717835 w 3271754"/>
                <a:gd name="connsiteY27" fmla="*/ 1666116 h 2855397"/>
                <a:gd name="connsiteX28" fmla="*/ 1588810 w 3271754"/>
                <a:gd name="connsiteY28" fmla="*/ 1480992 h 2855397"/>
                <a:gd name="connsiteX29" fmla="*/ 1487833 w 3271754"/>
                <a:gd name="connsiteY29" fmla="*/ 1273428 h 2855397"/>
                <a:gd name="connsiteX30" fmla="*/ 1437345 w 3271754"/>
                <a:gd name="connsiteY30" fmla="*/ 1071475 h 2855397"/>
                <a:gd name="connsiteX31" fmla="*/ 1426125 w 3271754"/>
                <a:gd name="connsiteY31" fmla="*/ 897571 h 2855397"/>
                <a:gd name="connsiteX32" fmla="*/ 1420515 w 3271754"/>
                <a:gd name="connsiteY32" fmla="*/ 712447 h 2855397"/>
                <a:gd name="connsiteX33" fmla="*/ 1454174 w 3271754"/>
                <a:gd name="connsiteY33" fmla="*/ 538543 h 2855397"/>
                <a:gd name="connsiteX34" fmla="*/ 1504662 w 3271754"/>
                <a:gd name="connsiteY34" fmla="*/ 387078 h 2855397"/>
                <a:gd name="connsiteX35" fmla="*/ 1566370 w 3271754"/>
                <a:gd name="connsiteY35" fmla="*/ 258052 h 2855397"/>
                <a:gd name="connsiteX36" fmla="*/ 1667347 w 3271754"/>
                <a:gd name="connsiteY36" fmla="*/ 117806 h 2855397"/>
                <a:gd name="connsiteX37" fmla="*/ 1773934 w 3271754"/>
                <a:gd name="connsiteY37" fmla="*/ 0 h 2855397"/>
                <a:gd name="connsiteX38" fmla="*/ 259283 w 3271754"/>
                <a:gd name="connsiteY38" fmla="*/ 1615627 h 2855397"/>
                <a:gd name="connsiteX0" fmla="*/ 259283 w 3271754"/>
                <a:gd name="connsiteY0" fmla="*/ 1615627 h 2855397"/>
                <a:gd name="connsiteX1" fmla="*/ 208795 w 3271754"/>
                <a:gd name="connsiteY1" fmla="*/ 1666116 h 2855397"/>
                <a:gd name="connsiteX2" fmla="*/ 135867 w 3271754"/>
                <a:gd name="connsiteY2" fmla="*/ 1772702 h 2855397"/>
                <a:gd name="connsiteX3" fmla="*/ 85379 w 3271754"/>
                <a:gd name="connsiteY3" fmla="*/ 1890508 h 2855397"/>
                <a:gd name="connsiteX4" fmla="*/ 57330 w 3271754"/>
                <a:gd name="connsiteY4" fmla="*/ 2041973 h 2855397"/>
                <a:gd name="connsiteX5" fmla="*/ 57330 w 3271754"/>
                <a:gd name="connsiteY5" fmla="*/ 2255146 h 2855397"/>
                <a:gd name="connsiteX6" fmla="*/ 102208 w 3271754"/>
                <a:gd name="connsiteY6" fmla="*/ 2406611 h 2855397"/>
                <a:gd name="connsiteX7" fmla="*/ 175136 w 3271754"/>
                <a:gd name="connsiteY7" fmla="*/ 2530027 h 2855397"/>
                <a:gd name="connsiteX8" fmla="*/ 236844 w 3271754"/>
                <a:gd name="connsiteY8" fmla="*/ 2602955 h 2855397"/>
                <a:gd name="connsiteX9" fmla="*/ 315381 w 3271754"/>
                <a:gd name="connsiteY9" fmla="*/ 2681492 h 2855397"/>
                <a:gd name="connsiteX10" fmla="*/ 399529 w 3271754"/>
                <a:gd name="connsiteY10" fmla="*/ 2743200 h 2855397"/>
                <a:gd name="connsiteX11" fmla="*/ 461237 w 3271754"/>
                <a:gd name="connsiteY11" fmla="*/ 2776859 h 2855397"/>
                <a:gd name="connsiteX12" fmla="*/ 618312 w 3271754"/>
                <a:gd name="connsiteY12" fmla="*/ 2838567 h 2855397"/>
                <a:gd name="connsiteX13" fmla="*/ 820265 w 3271754"/>
                <a:gd name="connsiteY13" fmla="*/ 2855397 h 2855397"/>
                <a:gd name="connsiteX14" fmla="*/ 950925 w 3271754"/>
                <a:gd name="connsiteY14" fmla="*/ 2821031 h 2855397"/>
                <a:gd name="connsiteX15" fmla="*/ 1022218 w 3271754"/>
                <a:gd name="connsiteY15" fmla="*/ 2810518 h 2855397"/>
                <a:gd name="connsiteX16" fmla="*/ 1111975 w 3271754"/>
                <a:gd name="connsiteY16" fmla="*/ 2765639 h 2855397"/>
                <a:gd name="connsiteX17" fmla="*/ 3271754 w 3271754"/>
                <a:gd name="connsiteY17" fmla="*/ 1918557 h 2855397"/>
                <a:gd name="connsiteX18" fmla="*/ 3131509 w 3271754"/>
                <a:gd name="connsiteY18" fmla="*/ 1991485 h 2855397"/>
                <a:gd name="connsiteX19" fmla="*/ 2968824 w 3271754"/>
                <a:gd name="connsiteY19" fmla="*/ 2041973 h 2855397"/>
                <a:gd name="connsiteX20" fmla="*/ 2884677 w 3271754"/>
                <a:gd name="connsiteY20" fmla="*/ 2064412 h 2855397"/>
                <a:gd name="connsiteX21" fmla="*/ 2727602 w 3271754"/>
                <a:gd name="connsiteY21" fmla="*/ 2086852 h 2855397"/>
                <a:gd name="connsiteX22" fmla="*/ 2536869 w 3271754"/>
                <a:gd name="connsiteY22" fmla="*/ 2086852 h 2855397"/>
                <a:gd name="connsiteX23" fmla="*/ 2385404 w 3271754"/>
                <a:gd name="connsiteY23" fmla="*/ 2053193 h 2855397"/>
                <a:gd name="connsiteX24" fmla="*/ 2228329 w 3271754"/>
                <a:gd name="connsiteY24" fmla="*/ 2013924 h 2855397"/>
                <a:gd name="connsiteX25" fmla="*/ 2020765 w 3271754"/>
                <a:gd name="connsiteY25" fmla="*/ 1924167 h 2855397"/>
                <a:gd name="connsiteX26" fmla="*/ 1886130 w 3271754"/>
                <a:gd name="connsiteY26" fmla="*/ 1823190 h 2855397"/>
                <a:gd name="connsiteX27" fmla="*/ 1717835 w 3271754"/>
                <a:gd name="connsiteY27" fmla="*/ 1666116 h 2855397"/>
                <a:gd name="connsiteX28" fmla="*/ 1588810 w 3271754"/>
                <a:gd name="connsiteY28" fmla="*/ 1480992 h 2855397"/>
                <a:gd name="connsiteX29" fmla="*/ 1487833 w 3271754"/>
                <a:gd name="connsiteY29" fmla="*/ 1273428 h 2855397"/>
                <a:gd name="connsiteX30" fmla="*/ 1437345 w 3271754"/>
                <a:gd name="connsiteY30" fmla="*/ 1071475 h 2855397"/>
                <a:gd name="connsiteX31" fmla="*/ 1426125 w 3271754"/>
                <a:gd name="connsiteY31" fmla="*/ 897571 h 2855397"/>
                <a:gd name="connsiteX32" fmla="*/ 1420515 w 3271754"/>
                <a:gd name="connsiteY32" fmla="*/ 712447 h 2855397"/>
                <a:gd name="connsiteX33" fmla="*/ 1454174 w 3271754"/>
                <a:gd name="connsiteY33" fmla="*/ 538543 h 2855397"/>
                <a:gd name="connsiteX34" fmla="*/ 1504662 w 3271754"/>
                <a:gd name="connsiteY34" fmla="*/ 387078 h 2855397"/>
                <a:gd name="connsiteX35" fmla="*/ 1566370 w 3271754"/>
                <a:gd name="connsiteY35" fmla="*/ 258052 h 2855397"/>
                <a:gd name="connsiteX36" fmla="*/ 1667347 w 3271754"/>
                <a:gd name="connsiteY36" fmla="*/ 117806 h 2855397"/>
                <a:gd name="connsiteX37" fmla="*/ 1773934 w 3271754"/>
                <a:gd name="connsiteY37" fmla="*/ 0 h 2855397"/>
                <a:gd name="connsiteX38" fmla="*/ 259283 w 3271754"/>
                <a:gd name="connsiteY38" fmla="*/ 1615627 h 2855397"/>
                <a:gd name="connsiteX0" fmla="*/ 259283 w 3271754"/>
                <a:gd name="connsiteY0" fmla="*/ 1615627 h 2847446"/>
                <a:gd name="connsiteX1" fmla="*/ 208795 w 3271754"/>
                <a:gd name="connsiteY1" fmla="*/ 1666116 h 2847446"/>
                <a:gd name="connsiteX2" fmla="*/ 135867 w 3271754"/>
                <a:gd name="connsiteY2" fmla="*/ 1772702 h 2847446"/>
                <a:gd name="connsiteX3" fmla="*/ 85379 w 3271754"/>
                <a:gd name="connsiteY3" fmla="*/ 1890508 h 2847446"/>
                <a:gd name="connsiteX4" fmla="*/ 57330 w 3271754"/>
                <a:gd name="connsiteY4" fmla="*/ 2041973 h 2847446"/>
                <a:gd name="connsiteX5" fmla="*/ 57330 w 3271754"/>
                <a:gd name="connsiteY5" fmla="*/ 2255146 h 2847446"/>
                <a:gd name="connsiteX6" fmla="*/ 102208 w 3271754"/>
                <a:gd name="connsiteY6" fmla="*/ 2406611 h 2847446"/>
                <a:gd name="connsiteX7" fmla="*/ 175136 w 3271754"/>
                <a:gd name="connsiteY7" fmla="*/ 2530027 h 2847446"/>
                <a:gd name="connsiteX8" fmla="*/ 236844 w 3271754"/>
                <a:gd name="connsiteY8" fmla="*/ 2602955 h 2847446"/>
                <a:gd name="connsiteX9" fmla="*/ 315381 w 3271754"/>
                <a:gd name="connsiteY9" fmla="*/ 2681492 h 2847446"/>
                <a:gd name="connsiteX10" fmla="*/ 399529 w 3271754"/>
                <a:gd name="connsiteY10" fmla="*/ 2743200 h 2847446"/>
                <a:gd name="connsiteX11" fmla="*/ 461237 w 3271754"/>
                <a:gd name="connsiteY11" fmla="*/ 2776859 h 2847446"/>
                <a:gd name="connsiteX12" fmla="*/ 618312 w 3271754"/>
                <a:gd name="connsiteY12" fmla="*/ 2838567 h 2847446"/>
                <a:gd name="connsiteX13" fmla="*/ 820265 w 3271754"/>
                <a:gd name="connsiteY13" fmla="*/ 2847446 h 2847446"/>
                <a:gd name="connsiteX14" fmla="*/ 950925 w 3271754"/>
                <a:gd name="connsiteY14" fmla="*/ 2821031 h 2847446"/>
                <a:gd name="connsiteX15" fmla="*/ 1022218 w 3271754"/>
                <a:gd name="connsiteY15" fmla="*/ 2810518 h 2847446"/>
                <a:gd name="connsiteX16" fmla="*/ 1111975 w 3271754"/>
                <a:gd name="connsiteY16" fmla="*/ 2765639 h 2847446"/>
                <a:gd name="connsiteX17" fmla="*/ 3271754 w 3271754"/>
                <a:gd name="connsiteY17" fmla="*/ 1918557 h 2847446"/>
                <a:gd name="connsiteX18" fmla="*/ 3131509 w 3271754"/>
                <a:gd name="connsiteY18" fmla="*/ 1991485 h 2847446"/>
                <a:gd name="connsiteX19" fmla="*/ 2968824 w 3271754"/>
                <a:gd name="connsiteY19" fmla="*/ 2041973 h 2847446"/>
                <a:gd name="connsiteX20" fmla="*/ 2884677 w 3271754"/>
                <a:gd name="connsiteY20" fmla="*/ 2064412 h 2847446"/>
                <a:gd name="connsiteX21" fmla="*/ 2727602 w 3271754"/>
                <a:gd name="connsiteY21" fmla="*/ 2086852 h 2847446"/>
                <a:gd name="connsiteX22" fmla="*/ 2536869 w 3271754"/>
                <a:gd name="connsiteY22" fmla="*/ 2086852 h 2847446"/>
                <a:gd name="connsiteX23" fmla="*/ 2385404 w 3271754"/>
                <a:gd name="connsiteY23" fmla="*/ 2053193 h 2847446"/>
                <a:gd name="connsiteX24" fmla="*/ 2228329 w 3271754"/>
                <a:gd name="connsiteY24" fmla="*/ 2013924 h 2847446"/>
                <a:gd name="connsiteX25" fmla="*/ 2020765 w 3271754"/>
                <a:gd name="connsiteY25" fmla="*/ 1924167 h 2847446"/>
                <a:gd name="connsiteX26" fmla="*/ 1886130 w 3271754"/>
                <a:gd name="connsiteY26" fmla="*/ 1823190 h 2847446"/>
                <a:gd name="connsiteX27" fmla="*/ 1717835 w 3271754"/>
                <a:gd name="connsiteY27" fmla="*/ 1666116 h 2847446"/>
                <a:gd name="connsiteX28" fmla="*/ 1588810 w 3271754"/>
                <a:gd name="connsiteY28" fmla="*/ 1480992 h 2847446"/>
                <a:gd name="connsiteX29" fmla="*/ 1487833 w 3271754"/>
                <a:gd name="connsiteY29" fmla="*/ 1273428 h 2847446"/>
                <a:gd name="connsiteX30" fmla="*/ 1437345 w 3271754"/>
                <a:gd name="connsiteY30" fmla="*/ 1071475 h 2847446"/>
                <a:gd name="connsiteX31" fmla="*/ 1426125 w 3271754"/>
                <a:gd name="connsiteY31" fmla="*/ 897571 h 2847446"/>
                <a:gd name="connsiteX32" fmla="*/ 1420515 w 3271754"/>
                <a:gd name="connsiteY32" fmla="*/ 712447 h 2847446"/>
                <a:gd name="connsiteX33" fmla="*/ 1454174 w 3271754"/>
                <a:gd name="connsiteY33" fmla="*/ 538543 h 2847446"/>
                <a:gd name="connsiteX34" fmla="*/ 1504662 w 3271754"/>
                <a:gd name="connsiteY34" fmla="*/ 387078 h 2847446"/>
                <a:gd name="connsiteX35" fmla="*/ 1566370 w 3271754"/>
                <a:gd name="connsiteY35" fmla="*/ 258052 h 2847446"/>
                <a:gd name="connsiteX36" fmla="*/ 1667347 w 3271754"/>
                <a:gd name="connsiteY36" fmla="*/ 117806 h 2847446"/>
                <a:gd name="connsiteX37" fmla="*/ 1773934 w 3271754"/>
                <a:gd name="connsiteY37" fmla="*/ 0 h 2847446"/>
                <a:gd name="connsiteX38" fmla="*/ 259283 w 3271754"/>
                <a:gd name="connsiteY38" fmla="*/ 1615627 h 2847446"/>
                <a:gd name="connsiteX0" fmla="*/ 259283 w 3271754"/>
                <a:gd name="connsiteY0" fmla="*/ 1615627 h 2847446"/>
                <a:gd name="connsiteX1" fmla="*/ 208795 w 3271754"/>
                <a:gd name="connsiteY1" fmla="*/ 1666116 h 2847446"/>
                <a:gd name="connsiteX2" fmla="*/ 135867 w 3271754"/>
                <a:gd name="connsiteY2" fmla="*/ 1772702 h 2847446"/>
                <a:gd name="connsiteX3" fmla="*/ 85379 w 3271754"/>
                <a:gd name="connsiteY3" fmla="*/ 1890508 h 2847446"/>
                <a:gd name="connsiteX4" fmla="*/ 57330 w 3271754"/>
                <a:gd name="connsiteY4" fmla="*/ 2041973 h 2847446"/>
                <a:gd name="connsiteX5" fmla="*/ 57330 w 3271754"/>
                <a:gd name="connsiteY5" fmla="*/ 2255146 h 2847446"/>
                <a:gd name="connsiteX6" fmla="*/ 102208 w 3271754"/>
                <a:gd name="connsiteY6" fmla="*/ 2406611 h 2847446"/>
                <a:gd name="connsiteX7" fmla="*/ 175136 w 3271754"/>
                <a:gd name="connsiteY7" fmla="*/ 2530027 h 2847446"/>
                <a:gd name="connsiteX8" fmla="*/ 236844 w 3271754"/>
                <a:gd name="connsiteY8" fmla="*/ 2602955 h 2847446"/>
                <a:gd name="connsiteX9" fmla="*/ 315381 w 3271754"/>
                <a:gd name="connsiteY9" fmla="*/ 2681492 h 2847446"/>
                <a:gd name="connsiteX10" fmla="*/ 399529 w 3271754"/>
                <a:gd name="connsiteY10" fmla="*/ 2743200 h 2847446"/>
                <a:gd name="connsiteX11" fmla="*/ 461237 w 3271754"/>
                <a:gd name="connsiteY11" fmla="*/ 2776859 h 2847446"/>
                <a:gd name="connsiteX12" fmla="*/ 626263 w 3271754"/>
                <a:gd name="connsiteY12" fmla="*/ 2834591 h 2847446"/>
                <a:gd name="connsiteX13" fmla="*/ 820265 w 3271754"/>
                <a:gd name="connsiteY13" fmla="*/ 2847446 h 2847446"/>
                <a:gd name="connsiteX14" fmla="*/ 950925 w 3271754"/>
                <a:gd name="connsiteY14" fmla="*/ 2821031 h 2847446"/>
                <a:gd name="connsiteX15" fmla="*/ 1022218 w 3271754"/>
                <a:gd name="connsiteY15" fmla="*/ 2810518 h 2847446"/>
                <a:gd name="connsiteX16" fmla="*/ 1111975 w 3271754"/>
                <a:gd name="connsiteY16" fmla="*/ 2765639 h 2847446"/>
                <a:gd name="connsiteX17" fmla="*/ 3271754 w 3271754"/>
                <a:gd name="connsiteY17" fmla="*/ 1918557 h 2847446"/>
                <a:gd name="connsiteX18" fmla="*/ 3131509 w 3271754"/>
                <a:gd name="connsiteY18" fmla="*/ 1991485 h 2847446"/>
                <a:gd name="connsiteX19" fmla="*/ 2968824 w 3271754"/>
                <a:gd name="connsiteY19" fmla="*/ 2041973 h 2847446"/>
                <a:gd name="connsiteX20" fmla="*/ 2884677 w 3271754"/>
                <a:gd name="connsiteY20" fmla="*/ 2064412 h 2847446"/>
                <a:gd name="connsiteX21" fmla="*/ 2727602 w 3271754"/>
                <a:gd name="connsiteY21" fmla="*/ 2086852 h 2847446"/>
                <a:gd name="connsiteX22" fmla="*/ 2536869 w 3271754"/>
                <a:gd name="connsiteY22" fmla="*/ 2086852 h 2847446"/>
                <a:gd name="connsiteX23" fmla="*/ 2385404 w 3271754"/>
                <a:gd name="connsiteY23" fmla="*/ 2053193 h 2847446"/>
                <a:gd name="connsiteX24" fmla="*/ 2228329 w 3271754"/>
                <a:gd name="connsiteY24" fmla="*/ 2013924 h 2847446"/>
                <a:gd name="connsiteX25" fmla="*/ 2020765 w 3271754"/>
                <a:gd name="connsiteY25" fmla="*/ 1924167 h 2847446"/>
                <a:gd name="connsiteX26" fmla="*/ 1886130 w 3271754"/>
                <a:gd name="connsiteY26" fmla="*/ 1823190 h 2847446"/>
                <a:gd name="connsiteX27" fmla="*/ 1717835 w 3271754"/>
                <a:gd name="connsiteY27" fmla="*/ 1666116 h 2847446"/>
                <a:gd name="connsiteX28" fmla="*/ 1588810 w 3271754"/>
                <a:gd name="connsiteY28" fmla="*/ 1480992 h 2847446"/>
                <a:gd name="connsiteX29" fmla="*/ 1487833 w 3271754"/>
                <a:gd name="connsiteY29" fmla="*/ 1273428 h 2847446"/>
                <a:gd name="connsiteX30" fmla="*/ 1437345 w 3271754"/>
                <a:gd name="connsiteY30" fmla="*/ 1071475 h 2847446"/>
                <a:gd name="connsiteX31" fmla="*/ 1426125 w 3271754"/>
                <a:gd name="connsiteY31" fmla="*/ 897571 h 2847446"/>
                <a:gd name="connsiteX32" fmla="*/ 1420515 w 3271754"/>
                <a:gd name="connsiteY32" fmla="*/ 712447 h 2847446"/>
                <a:gd name="connsiteX33" fmla="*/ 1454174 w 3271754"/>
                <a:gd name="connsiteY33" fmla="*/ 538543 h 2847446"/>
                <a:gd name="connsiteX34" fmla="*/ 1504662 w 3271754"/>
                <a:gd name="connsiteY34" fmla="*/ 387078 h 2847446"/>
                <a:gd name="connsiteX35" fmla="*/ 1566370 w 3271754"/>
                <a:gd name="connsiteY35" fmla="*/ 258052 h 2847446"/>
                <a:gd name="connsiteX36" fmla="*/ 1667347 w 3271754"/>
                <a:gd name="connsiteY36" fmla="*/ 117806 h 2847446"/>
                <a:gd name="connsiteX37" fmla="*/ 1773934 w 3271754"/>
                <a:gd name="connsiteY37" fmla="*/ 0 h 2847446"/>
                <a:gd name="connsiteX38" fmla="*/ 259283 w 3271754"/>
                <a:gd name="connsiteY38" fmla="*/ 1615627 h 2847446"/>
                <a:gd name="connsiteX0" fmla="*/ 259283 w 3271754"/>
                <a:gd name="connsiteY0" fmla="*/ 1615627 h 2847446"/>
                <a:gd name="connsiteX1" fmla="*/ 208795 w 3271754"/>
                <a:gd name="connsiteY1" fmla="*/ 1666116 h 2847446"/>
                <a:gd name="connsiteX2" fmla="*/ 135867 w 3271754"/>
                <a:gd name="connsiteY2" fmla="*/ 1772702 h 2847446"/>
                <a:gd name="connsiteX3" fmla="*/ 85379 w 3271754"/>
                <a:gd name="connsiteY3" fmla="*/ 1890508 h 2847446"/>
                <a:gd name="connsiteX4" fmla="*/ 57330 w 3271754"/>
                <a:gd name="connsiteY4" fmla="*/ 2041973 h 2847446"/>
                <a:gd name="connsiteX5" fmla="*/ 57330 w 3271754"/>
                <a:gd name="connsiteY5" fmla="*/ 2255146 h 2847446"/>
                <a:gd name="connsiteX6" fmla="*/ 102208 w 3271754"/>
                <a:gd name="connsiteY6" fmla="*/ 2406611 h 2847446"/>
                <a:gd name="connsiteX7" fmla="*/ 175136 w 3271754"/>
                <a:gd name="connsiteY7" fmla="*/ 2530027 h 2847446"/>
                <a:gd name="connsiteX8" fmla="*/ 236844 w 3271754"/>
                <a:gd name="connsiteY8" fmla="*/ 2602955 h 2847446"/>
                <a:gd name="connsiteX9" fmla="*/ 315381 w 3271754"/>
                <a:gd name="connsiteY9" fmla="*/ 2681492 h 2847446"/>
                <a:gd name="connsiteX10" fmla="*/ 399529 w 3271754"/>
                <a:gd name="connsiteY10" fmla="*/ 2743200 h 2847446"/>
                <a:gd name="connsiteX11" fmla="*/ 461237 w 3271754"/>
                <a:gd name="connsiteY11" fmla="*/ 2776859 h 2847446"/>
                <a:gd name="connsiteX12" fmla="*/ 626263 w 3271754"/>
                <a:gd name="connsiteY12" fmla="*/ 2834591 h 2847446"/>
                <a:gd name="connsiteX13" fmla="*/ 820265 w 3271754"/>
                <a:gd name="connsiteY13" fmla="*/ 2847446 h 2847446"/>
                <a:gd name="connsiteX14" fmla="*/ 950925 w 3271754"/>
                <a:gd name="connsiteY14" fmla="*/ 2821031 h 2847446"/>
                <a:gd name="connsiteX15" fmla="*/ 1034145 w 3271754"/>
                <a:gd name="connsiteY15" fmla="*/ 2798591 h 2847446"/>
                <a:gd name="connsiteX16" fmla="*/ 1111975 w 3271754"/>
                <a:gd name="connsiteY16" fmla="*/ 2765639 h 2847446"/>
                <a:gd name="connsiteX17" fmla="*/ 3271754 w 3271754"/>
                <a:gd name="connsiteY17" fmla="*/ 1918557 h 2847446"/>
                <a:gd name="connsiteX18" fmla="*/ 3131509 w 3271754"/>
                <a:gd name="connsiteY18" fmla="*/ 1991485 h 2847446"/>
                <a:gd name="connsiteX19" fmla="*/ 2968824 w 3271754"/>
                <a:gd name="connsiteY19" fmla="*/ 2041973 h 2847446"/>
                <a:gd name="connsiteX20" fmla="*/ 2884677 w 3271754"/>
                <a:gd name="connsiteY20" fmla="*/ 2064412 h 2847446"/>
                <a:gd name="connsiteX21" fmla="*/ 2727602 w 3271754"/>
                <a:gd name="connsiteY21" fmla="*/ 2086852 h 2847446"/>
                <a:gd name="connsiteX22" fmla="*/ 2536869 w 3271754"/>
                <a:gd name="connsiteY22" fmla="*/ 2086852 h 2847446"/>
                <a:gd name="connsiteX23" fmla="*/ 2385404 w 3271754"/>
                <a:gd name="connsiteY23" fmla="*/ 2053193 h 2847446"/>
                <a:gd name="connsiteX24" fmla="*/ 2228329 w 3271754"/>
                <a:gd name="connsiteY24" fmla="*/ 2013924 h 2847446"/>
                <a:gd name="connsiteX25" fmla="*/ 2020765 w 3271754"/>
                <a:gd name="connsiteY25" fmla="*/ 1924167 h 2847446"/>
                <a:gd name="connsiteX26" fmla="*/ 1886130 w 3271754"/>
                <a:gd name="connsiteY26" fmla="*/ 1823190 h 2847446"/>
                <a:gd name="connsiteX27" fmla="*/ 1717835 w 3271754"/>
                <a:gd name="connsiteY27" fmla="*/ 1666116 h 2847446"/>
                <a:gd name="connsiteX28" fmla="*/ 1588810 w 3271754"/>
                <a:gd name="connsiteY28" fmla="*/ 1480992 h 2847446"/>
                <a:gd name="connsiteX29" fmla="*/ 1487833 w 3271754"/>
                <a:gd name="connsiteY29" fmla="*/ 1273428 h 2847446"/>
                <a:gd name="connsiteX30" fmla="*/ 1437345 w 3271754"/>
                <a:gd name="connsiteY30" fmla="*/ 1071475 h 2847446"/>
                <a:gd name="connsiteX31" fmla="*/ 1426125 w 3271754"/>
                <a:gd name="connsiteY31" fmla="*/ 897571 h 2847446"/>
                <a:gd name="connsiteX32" fmla="*/ 1420515 w 3271754"/>
                <a:gd name="connsiteY32" fmla="*/ 712447 h 2847446"/>
                <a:gd name="connsiteX33" fmla="*/ 1454174 w 3271754"/>
                <a:gd name="connsiteY33" fmla="*/ 538543 h 2847446"/>
                <a:gd name="connsiteX34" fmla="*/ 1504662 w 3271754"/>
                <a:gd name="connsiteY34" fmla="*/ 387078 h 2847446"/>
                <a:gd name="connsiteX35" fmla="*/ 1566370 w 3271754"/>
                <a:gd name="connsiteY35" fmla="*/ 258052 h 2847446"/>
                <a:gd name="connsiteX36" fmla="*/ 1667347 w 3271754"/>
                <a:gd name="connsiteY36" fmla="*/ 117806 h 2847446"/>
                <a:gd name="connsiteX37" fmla="*/ 1773934 w 3271754"/>
                <a:gd name="connsiteY37" fmla="*/ 0 h 2847446"/>
                <a:gd name="connsiteX38" fmla="*/ 259283 w 3271754"/>
                <a:gd name="connsiteY38" fmla="*/ 1615627 h 2847446"/>
                <a:gd name="connsiteX0" fmla="*/ 259283 w 3271754"/>
                <a:gd name="connsiteY0" fmla="*/ 1615627 h 2847446"/>
                <a:gd name="connsiteX1" fmla="*/ 208795 w 3271754"/>
                <a:gd name="connsiteY1" fmla="*/ 1666116 h 2847446"/>
                <a:gd name="connsiteX2" fmla="*/ 135867 w 3271754"/>
                <a:gd name="connsiteY2" fmla="*/ 1772702 h 2847446"/>
                <a:gd name="connsiteX3" fmla="*/ 85379 w 3271754"/>
                <a:gd name="connsiteY3" fmla="*/ 1890508 h 2847446"/>
                <a:gd name="connsiteX4" fmla="*/ 57330 w 3271754"/>
                <a:gd name="connsiteY4" fmla="*/ 2037998 h 2847446"/>
                <a:gd name="connsiteX5" fmla="*/ 57330 w 3271754"/>
                <a:gd name="connsiteY5" fmla="*/ 2255146 h 2847446"/>
                <a:gd name="connsiteX6" fmla="*/ 102208 w 3271754"/>
                <a:gd name="connsiteY6" fmla="*/ 2406611 h 2847446"/>
                <a:gd name="connsiteX7" fmla="*/ 175136 w 3271754"/>
                <a:gd name="connsiteY7" fmla="*/ 2530027 h 2847446"/>
                <a:gd name="connsiteX8" fmla="*/ 236844 w 3271754"/>
                <a:gd name="connsiteY8" fmla="*/ 2602955 h 2847446"/>
                <a:gd name="connsiteX9" fmla="*/ 315381 w 3271754"/>
                <a:gd name="connsiteY9" fmla="*/ 2681492 h 2847446"/>
                <a:gd name="connsiteX10" fmla="*/ 399529 w 3271754"/>
                <a:gd name="connsiteY10" fmla="*/ 2743200 h 2847446"/>
                <a:gd name="connsiteX11" fmla="*/ 461237 w 3271754"/>
                <a:gd name="connsiteY11" fmla="*/ 2776859 h 2847446"/>
                <a:gd name="connsiteX12" fmla="*/ 626263 w 3271754"/>
                <a:gd name="connsiteY12" fmla="*/ 2834591 h 2847446"/>
                <a:gd name="connsiteX13" fmla="*/ 820265 w 3271754"/>
                <a:gd name="connsiteY13" fmla="*/ 2847446 h 2847446"/>
                <a:gd name="connsiteX14" fmla="*/ 950925 w 3271754"/>
                <a:gd name="connsiteY14" fmla="*/ 2821031 h 2847446"/>
                <a:gd name="connsiteX15" fmla="*/ 1034145 w 3271754"/>
                <a:gd name="connsiteY15" fmla="*/ 2798591 h 2847446"/>
                <a:gd name="connsiteX16" fmla="*/ 1111975 w 3271754"/>
                <a:gd name="connsiteY16" fmla="*/ 2765639 h 2847446"/>
                <a:gd name="connsiteX17" fmla="*/ 3271754 w 3271754"/>
                <a:gd name="connsiteY17" fmla="*/ 1918557 h 2847446"/>
                <a:gd name="connsiteX18" fmla="*/ 3131509 w 3271754"/>
                <a:gd name="connsiteY18" fmla="*/ 1991485 h 2847446"/>
                <a:gd name="connsiteX19" fmla="*/ 2968824 w 3271754"/>
                <a:gd name="connsiteY19" fmla="*/ 2041973 h 2847446"/>
                <a:gd name="connsiteX20" fmla="*/ 2884677 w 3271754"/>
                <a:gd name="connsiteY20" fmla="*/ 2064412 h 2847446"/>
                <a:gd name="connsiteX21" fmla="*/ 2727602 w 3271754"/>
                <a:gd name="connsiteY21" fmla="*/ 2086852 h 2847446"/>
                <a:gd name="connsiteX22" fmla="*/ 2536869 w 3271754"/>
                <a:gd name="connsiteY22" fmla="*/ 2086852 h 2847446"/>
                <a:gd name="connsiteX23" fmla="*/ 2385404 w 3271754"/>
                <a:gd name="connsiteY23" fmla="*/ 2053193 h 2847446"/>
                <a:gd name="connsiteX24" fmla="*/ 2228329 w 3271754"/>
                <a:gd name="connsiteY24" fmla="*/ 2013924 h 2847446"/>
                <a:gd name="connsiteX25" fmla="*/ 2020765 w 3271754"/>
                <a:gd name="connsiteY25" fmla="*/ 1924167 h 2847446"/>
                <a:gd name="connsiteX26" fmla="*/ 1886130 w 3271754"/>
                <a:gd name="connsiteY26" fmla="*/ 1823190 h 2847446"/>
                <a:gd name="connsiteX27" fmla="*/ 1717835 w 3271754"/>
                <a:gd name="connsiteY27" fmla="*/ 1666116 h 2847446"/>
                <a:gd name="connsiteX28" fmla="*/ 1588810 w 3271754"/>
                <a:gd name="connsiteY28" fmla="*/ 1480992 h 2847446"/>
                <a:gd name="connsiteX29" fmla="*/ 1487833 w 3271754"/>
                <a:gd name="connsiteY29" fmla="*/ 1273428 h 2847446"/>
                <a:gd name="connsiteX30" fmla="*/ 1437345 w 3271754"/>
                <a:gd name="connsiteY30" fmla="*/ 1071475 h 2847446"/>
                <a:gd name="connsiteX31" fmla="*/ 1426125 w 3271754"/>
                <a:gd name="connsiteY31" fmla="*/ 897571 h 2847446"/>
                <a:gd name="connsiteX32" fmla="*/ 1420515 w 3271754"/>
                <a:gd name="connsiteY32" fmla="*/ 712447 h 2847446"/>
                <a:gd name="connsiteX33" fmla="*/ 1454174 w 3271754"/>
                <a:gd name="connsiteY33" fmla="*/ 538543 h 2847446"/>
                <a:gd name="connsiteX34" fmla="*/ 1504662 w 3271754"/>
                <a:gd name="connsiteY34" fmla="*/ 387078 h 2847446"/>
                <a:gd name="connsiteX35" fmla="*/ 1566370 w 3271754"/>
                <a:gd name="connsiteY35" fmla="*/ 258052 h 2847446"/>
                <a:gd name="connsiteX36" fmla="*/ 1667347 w 3271754"/>
                <a:gd name="connsiteY36" fmla="*/ 117806 h 2847446"/>
                <a:gd name="connsiteX37" fmla="*/ 1773934 w 3271754"/>
                <a:gd name="connsiteY37" fmla="*/ 0 h 2847446"/>
                <a:gd name="connsiteX38" fmla="*/ 259283 w 3271754"/>
                <a:gd name="connsiteY38" fmla="*/ 1615627 h 2847446"/>
                <a:gd name="connsiteX0" fmla="*/ 207969 w 3220440"/>
                <a:gd name="connsiteY0" fmla="*/ 1615627 h 2847446"/>
                <a:gd name="connsiteX1" fmla="*/ 157481 w 3220440"/>
                <a:gd name="connsiteY1" fmla="*/ 1666116 h 2847446"/>
                <a:gd name="connsiteX2" fmla="*/ 84553 w 3220440"/>
                <a:gd name="connsiteY2" fmla="*/ 1772702 h 2847446"/>
                <a:gd name="connsiteX3" fmla="*/ 34065 w 3220440"/>
                <a:gd name="connsiteY3" fmla="*/ 1890508 h 2847446"/>
                <a:gd name="connsiteX4" fmla="*/ 6016 w 3220440"/>
                <a:gd name="connsiteY4" fmla="*/ 2037998 h 2847446"/>
                <a:gd name="connsiteX5" fmla="*/ 6016 w 3220440"/>
                <a:gd name="connsiteY5" fmla="*/ 2255146 h 2847446"/>
                <a:gd name="connsiteX6" fmla="*/ 50894 w 3220440"/>
                <a:gd name="connsiteY6" fmla="*/ 2406611 h 2847446"/>
                <a:gd name="connsiteX7" fmla="*/ 123822 w 3220440"/>
                <a:gd name="connsiteY7" fmla="*/ 2530027 h 2847446"/>
                <a:gd name="connsiteX8" fmla="*/ 185530 w 3220440"/>
                <a:gd name="connsiteY8" fmla="*/ 2602955 h 2847446"/>
                <a:gd name="connsiteX9" fmla="*/ 264067 w 3220440"/>
                <a:gd name="connsiteY9" fmla="*/ 2681492 h 2847446"/>
                <a:gd name="connsiteX10" fmla="*/ 348215 w 3220440"/>
                <a:gd name="connsiteY10" fmla="*/ 2743200 h 2847446"/>
                <a:gd name="connsiteX11" fmla="*/ 409923 w 3220440"/>
                <a:gd name="connsiteY11" fmla="*/ 2776859 h 2847446"/>
                <a:gd name="connsiteX12" fmla="*/ 574949 w 3220440"/>
                <a:gd name="connsiteY12" fmla="*/ 2834591 h 2847446"/>
                <a:gd name="connsiteX13" fmla="*/ 768951 w 3220440"/>
                <a:gd name="connsiteY13" fmla="*/ 2847446 h 2847446"/>
                <a:gd name="connsiteX14" fmla="*/ 899611 w 3220440"/>
                <a:gd name="connsiteY14" fmla="*/ 2821031 h 2847446"/>
                <a:gd name="connsiteX15" fmla="*/ 982831 w 3220440"/>
                <a:gd name="connsiteY15" fmla="*/ 2798591 h 2847446"/>
                <a:gd name="connsiteX16" fmla="*/ 1060661 w 3220440"/>
                <a:gd name="connsiteY16" fmla="*/ 2765639 h 2847446"/>
                <a:gd name="connsiteX17" fmla="*/ 3220440 w 3220440"/>
                <a:gd name="connsiteY17" fmla="*/ 1918557 h 2847446"/>
                <a:gd name="connsiteX18" fmla="*/ 3080195 w 3220440"/>
                <a:gd name="connsiteY18" fmla="*/ 1991485 h 2847446"/>
                <a:gd name="connsiteX19" fmla="*/ 2917510 w 3220440"/>
                <a:gd name="connsiteY19" fmla="*/ 2041973 h 2847446"/>
                <a:gd name="connsiteX20" fmla="*/ 2833363 w 3220440"/>
                <a:gd name="connsiteY20" fmla="*/ 2064412 h 2847446"/>
                <a:gd name="connsiteX21" fmla="*/ 2676288 w 3220440"/>
                <a:gd name="connsiteY21" fmla="*/ 2086852 h 2847446"/>
                <a:gd name="connsiteX22" fmla="*/ 2485555 w 3220440"/>
                <a:gd name="connsiteY22" fmla="*/ 2086852 h 2847446"/>
                <a:gd name="connsiteX23" fmla="*/ 2334090 w 3220440"/>
                <a:gd name="connsiteY23" fmla="*/ 2053193 h 2847446"/>
                <a:gd name="connsiteX24" fmla="*/ 2177015 w 3220440"/>
                <a:gd name="connsiteY24" fmla="*/ 2013924 h 2847446"/>
                <a:gd name="connsiteX25" fmla="*/ 1969451 w 3220440"/>
                <a:gd name="connsiteY25" fmla="*/ 1924167 h 2847446"/>
                <a:gd name="connsiteX26" fmla="*/ 1834816 w 3220440"/>
                <a:gd name="connsiteY26" fmla="*/ 1823190 h 2847446"/>
                <a:gd name="connsiteX27" fmla="*/ 1666521 w 3220440"/>
                <a:gd name="connsiteY27" fmla="*/ 1666116 h 2847446"/>
                <a:gd name="connsiteX28" fmla="*/ 1537496 w 3220440"/>
                <a:gd name="connsiteY28" fmla="*/ 1480992 h 2847446"/>
                <a:gd name="connsiteX29" fmla="*/ 1436519 w 3220440"/>
                <a:gd name="connsiteY29" fmla="*/ 1273428 h 2847446"/>
                <a:gd name="connsiteX30" fmla="*/ 1386031 w 3220440"/>
                <a:gd name="connsiteY30" fmla="*/ 1071475 h 2847446"/>
                <a:gd name="connsiteX31" fmla="*/ 1374811 w 3220440"/>
                <a:gd name="connsiteY31" fmla="*/ 897571 h 2847446"/>
                <a:gd name="connsiteX32" fmla="*/ 1369201 w 3220440"/>
                <a:gd name="connsiteY32" fmla="*/ 712447 h 2847446"/>
                <a:gd name="connsiteX33" fmla="*/ 1402860 w 3220440"/>
                <a:gd name="connsiteY33" fmla="*/ 538543 h 2847446"/>
                <a:gd name="connsiteX34" fmla="*/ 1453348 w 3220440"/>
                <a:gd name="connsiteY34" fmla="*/ 387078 h 2847446"/>
                <a:gd name="connsiteX35" fmla="*/ 1515056 w 3220440"/>
                <a:gd name="connsiteY35" fmla="*/ 258052 h 2847446"/>
                <a:gd name="connsiteX36" fmla="*/ 1616033 w 3220440"/>
                <a:gd name="connsiteY36" fmla="*/ 117806 h 2847446"/>
                <a:gd name="connsiteX37" fmla="*/ 1722620 w 3220440"/>
                <a:gd name="connsiteY37" fmla="*/ 0 h 2847446"/>
                <a:gd name="connsiteX38" fmla="*/ 207969 w 3220440"/>
                <a:gd name="connsiteY38" fmla="*/ 1615627 h 2847446"/>
                <a:gd name="connsiteX0" fmla="*/ 217856 w 3230327"/>
                <a:gd name="connsiteY0" fmla="*/ 1615627 h 2847446"/>
                <a:gd name="connsiteX1" fmla="*/ 167368 w 3230327"/>
                <a:gd name="connsiteY1" fmla="*/ 1666116 h 2847446"/>
                <a:gd name="connsiteX2" fmla="*/ 94440 w 3230327"/>
                <a:gd name="connsiteY2" fmla="*/ 1772702 h 2847446"/>
                <a:gd name="connsiteX3" fmla="*/ 43952 w 3230327"/>
                <a:gd name="connsiteY3" fmla="*/ 1890508 h 2847446"/>
                <a:gd name="connsiteX4" fmla="*/ 0 w 3230327"/>
                <a:gd name="connsiteY4" fmla="*/ 2089681 h 2847446"/>
                <a:gd name="connsiteX5" fmla="*/ 15903 w 3230327"/>
                <a:gd name="connsiteY5" fmla="*/ 2255146 h 2847446"/>
                <a:gd name="connsiteX6" fmla="*/ 60781 w 3230327"/>
                <a:gd name="connsiteY6" fmla="*/ 2406611 h 2847446"/>
                <a:gd name="connsiteX7" fmla="*/ 133709 w 3230327"/>
                <a:gd name="connsiteY7" fmla="*/ 2530027 h 2847446"/>
                <a:gd name="connsiteX8" fmla="*/ 195417 w 3230327"/>
                <a:gd name="connsiteY8" fmla="*/ 2602955 h 2847446"/>
                <a:gd name="connsiteX9" fmla="*/ 273954 w 3230327"/>
                <a:gd name="connsiteY9" fmla="*/ 2681492 h 2847446"/>
                <a:gd name="connsiteX10" fmla="*/ 358102 w 3230327"/>
                <a:gd name="connsiteY10" fmla="*/ 2743200 h 2847446"/>
                <a:gd name="connsiteX11" fmla="*/ 419810 w 3230327"/>
                <a:gd name="connsiteY11" fmla="*/ 2776859 h 2847446"/>
                <a:gd name="connsiteX12" fmla="*/ 584836 w 3230327"/>
                <a:gd name="connsiteY12" fmla="*/ 2834591 h 2847446"/>
                <a:gd name="connsiteX13" fmla="*/ 778838 w 3230327"/>
                <a:gd name="connsiteY13" fmla="*/ 2847446 h 2847446"/>
                <a:gd name="connsiteX14" fmla="*/ 909498 w 3230327"/>
                <a:gd name="connsiteY14" fmla="*/ 2821031 h 2847446"/>
                <a:gd name="connsiteX15" fmla="*/ 992718 w 3230327"/>
                <a:gd name="connsiteY15" fmla="*/ 2798591 h 2847446"/>
                <a:gd name="connsiteX16" fmla="*/ 1070548 w 3230327"/>
                <a:gd name="connsiteY16" fmla="*/ 2765639 h 2847446"/>
                <a:gd name="connsiteX17" fmla="*/ 3230327 w 3230327"/>
                <a:gd name="connsiteY17" fmla="*/ 1918557 h 2847446"/>
                <a:gd name="connsiteX18" fmla="*/ 3090082 w 3230327"/>
                <a:gd name="connsiteY18" fmla="*/ 1991485 h 2847446"/>
                <a:gd name="connsiteX19" fmla="*/ 2927397 w 3230327"/>
                <a:gd name="connsiteY19" fmla="*/ 2041973 h 2847446"/>
                <a:gd name="connsiteX20" fmla="*/ 2843250 w 3230327"/>
                <a:gd name="connsiteY20" fmla="*/ 2064412 h 2847446"/>
                <a:gd name="connsiteX21" fmla="*/ 2686175 w 3230327"/>
                <a:gd name="connsiteY21" fmla="*/ 2086852 h 2847446"/>
                <a:gd name="connsiteX22" fmla="*/ 2495442 w 3230327"/>
                <a:gd name="connsiteY22" fmla="*/ 2086852 h 2847446"/>
                <a:gd name="connsiteX23" fmla="*/ 2343977 w 3230327"/>
                <a:gd name="connsiteY23" fmla="*/ 2053193 h 2847446"/>
                <a:gd name="connsiteX24" fmla="*/ 2186902 w 3230327"/>
                <a:gd name="connsiteY24" fmla="*/ 2013924 h 2847446"/>
                <a:gd name="connsiteX25" fmla="*/ 1979338 w 3230327"/>
                <a:gd name="connsiteY25" fmla="*/ 1924167 h 2847446"/>
                <a:gd name="connsiteX26" fmla="*/ 1844703 w 3230327"/>
                <a:gd name="connsiteY26" fmla="*/ 1823190 h 2847446"/>
                <a:gd name="connsiteX27" fmla="*/ 1676408 w 3230327"/>
                <a:gd name="connsiteY27" fmla="*/ 1666116 h 2847446"/>
                <a:gd name="connsiteX28" fmla="*/ 1547383 w 3230327"/>
                <a:gd name="connsiteY28" fmla="*/ 1480992 h 2847446"/>
                <a:gd name="connsiteX29" fmla="*/ 1446406 w 3230327"/>
                <a:gd name="connsiteY29" fmla="*/ 1273428 h 2847446"/>
                <a:gd name="connsiteX30" fmla="*/ 1395918 w 3230327"/>
                <a:gd name="connsiteY30" fmla="*/ 1071475 h 2847446"/>
                <a:gd name="connsiteX31" fmla="*/ 1384698 w 3230327"/>
                <a:gd name="connsiteY31" fmla="*/ 897571 h 2847446"/>
                <a:gd name="connsiteX32" fmla="*/ 1379088 w 3230327"/>
                <a:gd name="connsiteY32" fmla="*/ 712447 h 2847446"/>
                <a:gd name="connsiteX33" fmla="*/ 1412747 w 3230327"/>
                <a:gd name="connsiteY33" fmla="*/ 538543 h 2847446"/>
                <a:gd name="connsiteX34" fmla="*/ 1463235 w 3230327"/>
                <a:gd name="connsiteY34" fmla="*/ 387078 h 2847446"/>
                <a:gd name="connsiteX35" fmla="*/ 1524943 w 3230327"/>
                <a:gd name="connsiteY35" fmla="*/ 258052 h 2847446"/>
                <a:gd name="connsiteX36" fmla="*/ 1625920 w 3230327"/>
                <a:gd name="connsiteY36" fmla="*/ 117806 h 2847446"/>
                <a:gd name="connsiteX37" fmla="*/ 1732507 w 3230327"/>
                <a:gd name="connsiteY37" fmla="*/ 0 h 2847446"/>
                <a:gd name="connsiteX38" fmla="*/ 217856 w 3230327"/>
                <a:gd name="connsiteY38" fmla="*/ 1615627 h 2847446"/>
                <a:gd name="connsiteX0" fmla="*/ 217856 w 3230327"/>
                <a:gd name="connsiteY0" fmla="*/ 1615627 h 2847446"/>
                <a:gd name="connsiteX1" fmla="*/ 167368 w 3230327"/>
                <a:gd name="connsiteY1" fmla="*/ 1666116 h 2847446"/>
                <a:gd name="connsiteX2" fmla="*/ 94440 w 3230327"/>
                <a:gd name="connsiteY2" fmla="*/ 1772702 h 2847446"/>
                <a:gd name="connsiteX3" fmla="*/ 43952 w 3230327"/>
                <a:gd name="connsiteY3" fmla="*/ 1890508 h 2847446"/>
                <a:gd name="connsiteX4" fmla="*/ 0 w 3230327"/>
                <a:gd name="connsiteY4" fmla="*/ 2089681 h 2847446"/>
                <a:gd name="connsiteX5" fmla="*/ 23854 w 3230327"/>
                <a:gd name="connsiteY5" fmla="*/ 2243219 h 2847446"/>
                <a:gd name="connsiteX6" fmla="*/ 60781 w 3230327"/>
                <a:gd name="connsiteY6" fmla="*/ 2406611 h 2847446"/>
                <a:gd name="connsiteX7" fmla="*/ 133709 w 3230327"/>
                <a:gd name="connsiteY7" fmla="*/ 2530027 h 2847446"/>
                <a:gd name="connsiteX8" fmla="*/ 195417 w 3230327"/>
                <a:gd name="connsiteY8" fmla="*/ 2602955 h 2847446"/>
                <a:gd name="connsiteX9" fmla="*/ 273954 w 3230327"/>
                <a:gd name="connsiteY9" fmla="*/ 2681492 h 2847446"/>
                <a:gd name="connsiteX10" fmla="*/ 358102 w 3230327"/>
                <a:gd name="connsiteY10" fmla="*/ 2743200 h 2847446"/>
                <a:gd name="connsiteX11" fmla="*/ 419810 w 3230327"/>
                <a:gd name="connsiteY11" fmla="*/ 2776859 h 2847446"/>
                <a:gd name="connsiteX12" fmla="*/ 584836 w 3230327"/>
                <a:gd name="connsiteY12" fmla="*/ 2834591 h 2847446"/>
                <a:gd name="connsiteX13" fmla="*/ 778838 w 3230327"/>
                <a:gd name="connsiteY13" fmla="*/ 2847446 h 2847446"/>
                <a:gd name="connsiteX14" fmla="*/ 909498 w 3230327"/>
                <a:gd name="connsiteY14" fmla="*/ 2821031 h 2847446"/>
                <a:gd name="connsiteX15" fmla="*/ 992718 w 3230327"/>
                <a:gd name="connsiteY15" fmla="*/ 2798591 h 2847446"/>
                <a:gd name="connsiteX16" fmla="*/ 1070548 w 3230327"/>
                <a:gd name="connsiteY16" fmla="*/ 2765639 h 2847446"/>
                <a:gd name="connsiteX17" fmla="*/ 3230327 w 3230327"/>
                <a:gd name="connsiteY17" fmla="*/ 1918557 h 2847446"/>
                <a:gd name="connsiteX18" fmla="*/ 3090082 w 3230327"/>
                <a:gd name="connsiteY18" fmla="*/ 1991485 h 2847446"/>
                <a:gd name="connsiteX19" fmla="*/ 2927397 w 3230327"/>
                <a:gd name="connsiteY19" fmla="*/ 2041973 h 2847446"/>
                <a:gd name="connsiteX20" fmla="*/ 2843250 w 3230327"/>
                <a:gd name="connsiteY20" fmla="*/ 2064412 h 2847446"/>
                <a:gd name="connsiteX21" fmla="*/ 2686175 w 3230327"/>
                <a:gd name="connsiteY21" fmla="*/ 2086852 h 2847446"/>
                <a:gd name="connsiteX22" fmla="*/ 2495442 w 3230327"/>
                <a:gd name="connsiteY22" fmla="*/ 2086852 h 2847446"/>
                <a:gd name="connsiteX23" fmla="*/ 2343977 w 3230327"/>
                <a:gd name="connsiteY23" fmla="*/ 2053193 h 2847446"/>
                <a:gd name="connsiteX24" fmla="*/ 2186902 w 3230327"/>
                <a:gd name="connsiteY24" fmla="*/ 2013924 h 2847446"/>
                <a:gd name="connsiteX25" fmla="*/ 1979338 w 3230327"/>
                <a:gd name="connsiteY25" fmla="*/ 1924167 h 2847446"/>
                <a:gd name="connsiteX26" fmla="*/ 1844703 w 3230327"/>
                <a:gd name="connsiteY26" fmla="*/ 1823190 h 2847446"/>
                <a:gd name="connsiteX27" fmla="*/ 1676408 w 3230327"/>
                <a:gd name="connsiteY27" fmla="*/ 1666116 h 2847446"/>
                <a:gd name="connsiteX28" fmla="*/ 1547383 w 3230327"/>
                <a:gd name="connsiteY28" fmla="*/ 1480992 h 2847446"/>
                <a:gd name="connsiteX29" fmla="*/ 1446406 w 3230327"/>
                <a:gd name="connsiteY29" fmla="*/ 1273428 h 2847446"/>
                <a:gd name="connsiteX30" fmla="*/ 1395918 w 3230327"/>
                <a:gd name="connsiteY30" fmla="*/ 1071475 h 2847446"/>
                <a:gd name="connsiteX31" fmla="*/ 1384698 w 3230327"/>
                <a:gd name="connsiteY31" fmla="*/ 897571 h 2847446"/>
                <a:gd name="connsiteX32" fmla="*/ 1379088 w 3230327"/>
                <a:gd name="connsiteY32" fmla="*/ 712447 h 2847446"/>
                <a:gd name="connsiteX33" fmla="*/ 1412747 w 3230327"/>
                <a:gd name="connsiteY33" fmla="*/ 538543 h 2847446"/>
                <a:gd name="connsiteX34" fmla="*/ 1463235 w 3230327"/>
                <a:gd name="connsiteY34" fmla="*/ 387078 h 2847446"/>
                <a:gd name="connsiteX35" fmla="*/ 1524943 w 3230327"/>
                <a:gd name="connsiteY35" fmla="*/ 258052 h 2847446"/>
                <a:gd name="connsiteX36" fmla="*/ 1625920 w 3230327"/>
                <a:gd name="connsiteY36" fmla="*/ 117806 h 2847446"/>
                <a:gd name="connsiteX37" fmla="*/ 1732507 w 3230327"/>
                <a:gd name="connsiteY37" fmla="*/ 0 h 2847446"/>
                <a:gd name="connsiteX38" fmla="*/ 217856 w 3230327"/>
                <a:gd name="connsiteY38" fmla="*/ 1615627 h 2847446"/>
                <a:gd name="connsiteX0" fmla="*/ 217856 w 3230327"/>
                <a:gd name="connsiteY0" fmla="*/ 1615627 h 2847446"/>
                <a:gd name="connsiteX1" fmla="*/ 167368 w 3230327"/>
                <a:gd name="connsiteY1" fmla="*/ 1666116 h 2847446"/>
                <a:gd name="connsiteX2" fmla="*/ 94440 w 3230327"/>
                <a:gd name="connsiteY2" fmla="*/ 1772702 h 2847446"/>
                <a:gd name="connsiteX3" fmla="*/ 43952 w 3230327"/>
                <a:gd name="connsiteY3" fmla="*/ 1890508 h 2847446"/>
                <a:gd name="connsiteX4" fmla="*/ 0 w 3230327"/>
                <a:gd name="connsiteY4" fmla="*/ 2089681 h 2847446"/>
                <a:gd name="connsiteX5" fmla="*/ 7951 w 3230327"/>
                <a:gd name="connsiteY5" fmla="*/ 2243219 h 2847446"/>
                <a:gd name="connsiteX6" fmla="*/ 60781 w 3230327"/>
                <a:gd name="connsiteY6" fmla="*/ 2406611 h 2847446"/>
                <a:gd name="connsiteX7" fmla="*/ 133709 w 3230327"/>
                <a:gd name="connsiteY7" fmla="*/ 2530027 h 2847446"/>
                <a:gd name="connsiteX8" fmla="*/ 195417 w 3230327"/>
                <a:gd name="connsiteY8" fmla="*/ 2602955 h 2847446"/>
                <a:gd name="connsiteX9" fmla="*/ 273954 w 3230327"/>
                <a:gd name="connsiteY9" fmla="*/ 2681492 h 2847446"/>
                <a:gd name="connsiteX10" fmla="*/ 358102 w 3230327"/>
                <a:gd name="connsiteY10" fmla="*/ 2743200 h 2847446"/>
                <a:gd name="connsiteX11" fmla="*/ 419810 w 3230327"/>
                <a:gd name="connsiteY11" fmla="*/ 2776859 h 2847446"/>
                <a:gd name="connsiteX12" fmla="*/ 584836 w 3230327"/>
                <a:gd name="connsiteY12" fmla="*/ 2834591 h 2847446"/>
                <a:gd name="connsiteX13" fmla="*/ 778838 w 3230327"/>
                <a:gd name="connsiteY13" fmla="*/ 2847446 h 2847446"/>
                <a:gd name="connsiteX14" fmla="*/ 909498 w 3230327"/>
                <a:gd name="connsiteY14" fmla="*/ 2821031 h 2847446"/>
                <a:gd name="connsiteX15" fmla="*/ 992718 w 3230327"/>
                <a:gd name="connsiteY15" fmla="*/ 2798591 h 2847446"/>
                <a:gd name="connsiteX16" fmla="*/ 1070548 w 3230327"/>
                <a:gd name="connsiteY16" fmla="*/ 2765639 h 2847446"/>
                <a:gd name="connsiteX17" fmla="*/ 3230327 w 3230327"/>
                <a:gd name="connsiteY17" fmla="*/ 1918557 h 2847446"/>
                <a:gd name="connsiteX18" fmla="*/ 3090082 w 3230327"/>
                <a:gd name="connsiteY18" fmla="*/ 1991485 h 2847446"/>
                <a:gd name="connsiteX19" fmla="*/ 2927397 w 3230327"/>
                <a:gd name="connsiteY19" fmla="*/ 2041973 h 2847446"/>
                <a:gd name="connsiteX20" fmla="*/ 2843250 w 3230327"/>
                <a:gd name="connsiteY20" fmla="*/ 2064412 h 2847446"/>
                <a:gd name="connsiteX21" fmla="*/ 2686175 w 3230327"/>
                <a:gd name="connsiteY21" fmla="*/ 2086852 h 2847446"/>
                <a:gd name="connsiteX22" fmla="*/ 2495442 w 3230327"/>
                <a:gd name="connsiteY22" fmla="*/ 2086852 h 2847446"/>
                <a:gd name="connsiteX23" fmla="*/ 2343977 w 3230327"/>
                <a:gd name="connsiteY23" fmla="*/ 2053193 h 2847446"/>
                <a:gd name="connsiteX24" fmla="*/ 2186902 w 3230327"/>
                <a:gd name="connsiteY24" fmla="*/ 2013924 h 2847446"/>
                <a:gd name="connsiteX25" fmla="*/ 1979338 w 3230327"/>
                <a:gd name="connsiteY25" fmla="*/ 1924167 h 2847446"/>
                <a:gd name="connsiteX26" fmla="*/ 1844703 w 3230327"/>
                <a:gd name="connsiteY26" fmla="*/ 1823190 h 2847446"/>
                <a:gd name="connsiteX27" fmla="*/ 1676408 w 3230327"/>
                <a:gd name="connsiteY27" fmla="*/ 1666116 h 2847446"/>
                <a:gd name="connsiteX28" fmla="*/ 1547383 w 3230327"/>
                <a:gd name="connsiteY28" fmla="*/ 1480992 h 2847446"/>
                <a:gd name="connsiteX29" fmla="*/ 1446406 w 3230327"/>
                <a:gd name="connsiteY29" fmla="*/ 1273428 h 2847446"/>
                <a:gd name="connsiteX30" fmla="*/ 1395918 w 3230327"/>
                <a:gd name="connsiteY30" fmla="*/ 1071475 h 2847446"/>
                <a:gd name="connsiteX31" fmla="*/ 1384698 w 3230327"/>
                <a:gd name="connsiteY31" fmla="*/ 897571 h 2847446"/>
                <a:gd name="connsiteX32" fmla="*/ 1379088 w 3230327"/>
                <a:gd name="connsiteY32" fmla="*/ 712447 h 2847446"/>
                <a:gd name="connsiteX33" fmla="*/ 1412747 w 3230327"/>
                <a:gd name="connsiteY33" fmla="*/ 538543 h 2847446"/>
                <a:gd name="connsiteX34" fmla="*/ 1463235 w 3230327"/>
                <a:gd name="connsiteY34" fmla="*/ 387078 h 2847446"/>
                <a:gd name="connsiteX35" fmla="*/ 1524943 w 3230327"/>
                <a:gd name="connsiteY35" fmla="*/ 258052 h 2847446"/>
                <a:gd name="connsiteX36" fmla="*/ 1625920 w 3230327"/>
                <a:gd name="connsiteY36" fmla="*/ 117806 h 2847446"/>
                <a:gd name="connsiteX37" fmla="*/ 1732507 w 3230327"/>
                <a:gd name="connsiteY37" fmla="*/ 0 h 2847446"/>
                <a:gd name="connsiteX38" fmla="*/ 217856 w 3230327"/>
                <a:gd name="connsiteY38" fmla="*/ 1615627 h 2847446"/>
                <a:gd name="connsiteX0" fmla="*/ 217856 w 3230327"/>
                <a:gd name="connsiteY0" fmla="*/ 1615627 h 2847446"/>
                <a:gd name="connsiteX1" fmla="*/ 167368 w 3230327"/>
                <a:gd name="connsiteY1" fmla="*/ 1666116 h 2847446"/>
                <a:gd name="connsiteX2" fmla="*/ 94440 w 3230327"/>
                <a:gd name="connsiteY2" fmla="*/ 1772702 h 2847446"/>
                <a:gd name="connsiteX3" fmla="*/ 43952 w 3230327"/>
                <a:gd name="connsiteY3" fmla="*/ 1890508 h 2847446"/>
                <a:gd name="connsiteX4" fmla="*/ 0 w 3230327"/>
                <a:gd name="connsiteY4" fmla="*/ 2089681 h 2847446"/>
                <a:gd name="connsiteX5" fmla="*/ 15902 w 3230327"/>
                <a:gd name="connsiteY5" fmla="*/ 2231292 h 2847446"/>
                <a:gd name="connsiteX6" fmla="*/ 60781 w 3230327"/>
                <a:gd name="connsiteY6" fmla="*/ 2406611 h 2847446"/>
                <a:gd name="connsiteX7" fmla="*/ 133709 w 3230327"/>
                <a:gd name="connsiteY7" fmla="*/ 2530027 h 2847446"/>
                <a:gd name="connsiteX8" fmla="*/ 195417 w 3230327"/>
                <a:gd name="connsiteY8" fmla="*/ 2602955 h 2847446"/>
                <a:gd name="connsiteX9" fmla="*/ 273954 w 3230327"/>
                <a:gd name="connsiteY9" fmla="*/ 2681492 h 2847446"/>
                <a:gd name="connsiteX10" fmla="*/ 358102 w 3230327"/>
                <a:gd name="connsiteY10" fmla="*/ 2743200 h 2847446"/>
                <a:gd name="connsiteX11" fmla="*/ 419810 w 3230327"/>
                <a:gd name="connsiteY11" fmla="*/ 2776859 h 2847446"/>
                <a:gd name="connsiteX12" fmla="*/ 584836 w 3230327"/>
                <a:gd name="connsiteY12" fmla="*/ 2834591 h 2847446"/>
                <a:gd name="connsiteX13" fmla="*/ 778838 w 3230327"/>
                <a:gd name="connsiteY13" fmla="*/ 2847446 h 2847446"/>
                <a:gd name="connsiteX14" fmla="*/ 909498 w 3230327"/>
                <a:gd name="connsiteY14" fmla="*/ 2821031 h 2847446"/>
                <a:gd name="connsiteX15" fmla="*/ 992718 w 3230327"/>
                <a:gd name="connsiteY15" fmla="*/ 2798591 h 2847446"/>
                <a:gd name="connsiteX16" fmla="*/ 1070548 w 3230327"/>
                <a:gd name="connsiteY16" fmla="*/ 2765639 h 2847446"/>
                <a:gd name="connsiteX17" fmla="*/ 3230327 w 3230327"/>
                <a:gd name="connsiteY17" fmla="*/ 1918557 h 2847446"/>
                <a:gd name="connsiteX18" fmla="*/ 3090082 w 3230327"/>
                <a:gd name="connsiteY18" fmla="*/ 1991485 h 2847446"/>
                <a:gd name="connsiteX19" fmla="*/ 2927397 w 3230327"/>
                <a:gd name="connsiteY19" fmla="*/ 2041973 h 2847446"/>
                <a:gd name="connsiteX20" fmla="*/ 2843250 w 3230327"/>
                <a:gd name="connsiteY20" fmla="*/ 2064412 h 2847446"/>
                <a:gd name="connsiteX21" fmla="*/ 2686175 w 3230327"/>
                <a:gd name="connsiteY21" fmla="*/ 2086852 h 2847446"/>
                <a:gd name="connsiteX22" fmla="*/ 2495442 w 3230327"/>
                <a:gd name="connsiteY22" fmla="*/ 2086852 h 2847446"/>
                <a:gd name="connsiteX23" fmla="*/ 2343977 w 3230327"/>
                <a:gd name="connsiteY23" fmla="*/ 2053193 h 2847446"/>
                <a:gd name="connsiteX24" fmla="*/ 2186902 w 3230327"/>
                <a:gd name="connsiteY24" fmla="*/ 2013924 h 2847446"/>
                <a:gd name="connsiteX25" fmla="*/ 1979338 w 3230327"/>
                <a:gd name="connsiteY25" fmla="*/ 1924167 h 2847446"/>
                <a:gd name="connsiteX26" fmla="*/ 1844703 w 3230327"/>
                <a:gd name="connsiteY26" fmla="*/ 1823190 h 2847446"/>
                <a:gd name="connsiteX27" fmla="*/ 1676408 w 3230327"/>
                <a:gd name="connsiteY27" fmla="*/ 1666116 h 2847446"/>
                <a:gd name="connsiteX28" fmla="*/ 1547383 w 3230327"/>
                <a:gd name="connsiteY28" fmla="*/ 1480992 h 2847446"/>
                <a:gd name="connsiteX29" fmla="*/ 1446406 w 3230327"/>
                <a:gd name="connsiteY29" fmla="*/ 1273428 h 2847446"/>
                <a:gd name="connsiteX30" fmla="*/ 1395918 w 3230327"/>
                <a:gd name="connsiteY30" fmla="*/ 1071475 h 2847446"/>
                <a:gd name="connsiteX31" fmla="*/ 1384698 w 3230327"/>
                <a:gd name="connsiteY31" fmla="*/ 897571 h 2847446"/>
                <a:gd name="connsiteX32" fmla="*/ 1379088 w 3230327"/>
                <a:gd name="connsiteY32" fmla="*/ 712447 h 2847446"/>
                <a:gd name="connsiteX33" fmla="*/ 1412747 w 3230327"/>
                <a:gd name="connsiteY33" fmla="*/ 538543 h 2847446"/>
                <a:gd name="connsiteX34" fmla="*/ 1463235 w 3230327"/>
                <a:gd name="connsiteY34" fmla="*/ 387078 h 2847446"/>
                <a:gd name="connsiteX35" fmla="*/ 1524943 w 3230327"/>
                <a:gd name="connsiteY35" fmla="*/ 258052 h 2847446"/>
                <a:gd name="connsiteX36" fmla="*/ 1625920 w 3230327"/>
                <a:gd name="connsiteY36" fmla="*/ 117806 h 2847446"/>
                <a:gd name="connsiteX37" fmla="*/ 1732507 w 3230327"/>
                <a:gd name="connsiteY37" fmla="*/ 0 h 2847446"/>
                <a:gd name="connsiteX38" fmla="*/ 217856 w 3230327"/>
                <a:gd name="connsiteY38" fmla="*/ 1615627 h 2847446"/>
                <a:gd name="connsiteX0" fmla="*/ 217856 w 3230327"/>
                <a:gd name="connsiteY0" fmla="*/ 1615627 h 2847446"/>
                <a:gd name="connsiteX1" fmla="*/ 167368 w 3230327"/>
                <a:gd name="connsiteY1" fmla="*/ 1666116 h 2847446"/>
                <a:gd name="connsiteX2" fmla="*/ 94440 w 3230327"/>
                <a:gd name="connsiteY2" fmla="*/ 1772702 h 2847446"/>
                <a:gd name="connsiteX3" fmla="*/ 43952 w 3230327"/>
                <a:gd name="connsiteY3" fmla="*/ 1890508 h 2847446"/>
                <a:gd name="connsiteX4" fmla="*/ 0 w 3230327"/>
                <a:gd name="connsiteY4" fmla="*/ 2089681 h 2847446"/>
                <a:gd name="connsiteX5" fmla="*/ 15902 w 3230327"/>
                <a:gd name="connsiteY5" fmla="*/ 2231292 h 2847446"/>
                <a:gd name="connsiteX6" fmla="*/ 72708 w 3230327"/>
                <a:gd name="connsiteY6" fmla="*/ 2398660 h 2847446"/>
                <a:gd name="connsiteX7" fmla="*/ 133709 w 3230327"/>
                <a:gd name="connsiteY7" fmla="*/ 2530027 h 2847446"/>
                <a:gd name="connsiteX8" fmla="*/ 195417 w 3230327"/>
                <a:gd name="connsiteY8" fmla="*/ 2602955 h 2847446"/>
                <a:gd name="connsiteX9" fmla="*/ 273954 w 3230327"/>
                <a:gd name="connsiteY9" fmla="*/ 2681492 h 2847446"/>
                <a:gd name="connsiteX10" fmla="*/ 358102 w 3230327"/>
                <a:gd name="connsiteY10" fmla="*/ 2743200 h 2847446"/>
                <a:gd name="connsiteX11" fmla="*/ 419810 w 3230327"/>
                <a:gd name="connsiteY11" fmla="*/ 2776859 h 2847446"/>
                <a:gd name="connsiteX12" fmla="*/ 584836 w 3230327"/>
                <a:gd name="connsiteY12" fmla="*/ 2834591 h 2847446"/>
                <a:gd name="connsiteX13" fmla="*/ 778838 w 3230327"/>
                <a:gd name="connsiteY13" fmla="*/ 2847446 h 2847446"/>
                <a:gd name="connsiteX14" fmla="*/ 909498 w 3230327"/>
                <a:gd name="connsiteY14" fmla="*/ 2821031 h 2847446"/>
                <a:gd name="connsiteX15" fmla="*/ 992718 w 3230327"/>
                <a:gd name="connsiteY15" fmla="*/ 2798591 h 2847446"/>
                <a:gd name="connsiteX16" fmla="*/ 1070548 w 3230327"/>
                <a:gd name="connsiteY16" fmla="*/ 2765639 h 2847446"/>
                <a:gd name="connsiteX17" fmla="*/ 3230327 w 3230327"/>
                <a:gd name="connsiteY17" fmla="*/ 1918557 h 2847446"/>
                <a:gd name="connsiteX18" fmla="*/ 3090082 w 3230327"/>
                <a:gd name="connsiteY18" fmla="*/ 1991485 h 2847446"/>
                <a:gd name="connsiteX19" fmla="*/ 2927397 w 3230327"/>
                <a:gd name="connsiteY19" fmla="*/ 2041973 h 2847446"/>
                <a:gd name="connsiteX20" fmla="*/ 2843250 w 3230327"/>
                <a:gd name="connsiteY20" fmla="*/ 2064412 h 2847446"/>
                <a:gd name="connsiteX21" fmla="*/ 2686175 w 3230327"/>
                <a:gd name="connsiteY21" fmla="*/ 2086852 h 2847446"/>
                <a:gd name="connsiteX22" fmla="*/ 2495442 w 3230327"/>
                <a:gd name="connsiteY22" fmla="*/ 2086852 h 2847446"/>
                <a:gd name="connsiteX23" fmla="*/ 2343977 w 3230327"/>
                <a:gd name="connsiteY23" fmla="*/ 2053193 h 2847446"/>
                <a:gd name="connsiteX24" fmla="*/ 2186902 w 3230327"/>
                <a:gd name="connsiteY24" fmla="*/ 2013924 h 2847446"/>
                <a:gd name="connsiteX25" fmla="*/ 1979338 w 3230327"/>
                <a:gd name="connsiteY25" fmla="*/ 1924167 h 2847446"/>
                <a:gd name="connsiteX26" fmla="*/ 1844703 w 3230327"/>
                <a:gd name="connsiteY26" fmla="*/ 1823190 h 2847446"/>
                <a:gd name="connsiteX27" fmla="*/ 1676408 w 3230327"/>
                <a:gd name="connsiteY27" fmla="*/ 1666116 h 2847446"/>
                <a:gd name="connsiteX28" fmla="*/ 1547383 w 3230327"/>
                <a:gd name="connsiteY28" fmla="*/ 1480992 h 2847446"/>
                <a:gd name="connsiteX29" fmla="*/ 1446406 w 3230327"/>
                <a:gd name="connsiteY29" fmla="*/ 1273428 h 2847446"/>
                <a:gd name="connsiteX30" fmla="*/ 1395918 w 3230327"/>
                <a:gd name="connsiteY30" fmla="*/ 1071475 h 2847446"/>
                <a:gd name="connsiteX31" fmla="*/ 1384698 w 3230327"/>
                <a:gd name="connsiteY31" fmla="*/ 897571 h 2847446"/>
                <a:gd name="connsiteX32" fmla="*/ 1379088 w 3230327"/>
                <a:gd name="connsiteY32" fmla="*/ 712447 h 2847446"/>
                <a:gd name="connsiteX33" fmla="*/ 1412747 w 3230327"/>
                <a:gd name="connsiteY33" fmla="*/ 538543 h 2847446"/>
                <a:gd name="connsiteX34" fmla="*/ 1463235 w 3230327"/>
                <a:gd name="connsiteY34" fmla="*/ 387078 h 2847446"/>
                <a:gd name="connsiteX35" fmla="*/ 1524943 w 3230327"/>
                <a:gd name="connsiteY35" fmla="*/ 258052 h 2847446"/>
                <a:gd name="connsiteX36" fmla="*/ 1625920 w 3230327"/>
                <a:gd name="connsiteY36" fmla="*/ 117806 h 2847446"/>
                <a:gd name="connsiteX37" fmla="*/ 1732507 w 3230327"/>
                <a:gd name="connsiteY37" fmla="*/ 0 h 2847446"/>
                <a:gd name="connsiteX38" fmla="*/ 217856 w 3230327"/>
                <a:gd name="connsiteY38" fmla="*/ 1615627 h 2847446"/>
                <a:gd name="connsiteX0" fmla="*/ 217856 w 3230327"/>
                <a:gd name="connsiteY0" fmla="*/ 1615627 h 2847446"/>
                <a:gd name="connsiteX1" fmla="*/ 167368 w 3230327"/>
                <a:gd name="connsiteY1" fmla="*/ 1666116 h 2847446"/>
                <a:gd name="connsiteX2" fmla="*/ 94440 w 3230327"/>
                <a:gd name="connsiteY2" fmla="*/ 1772702 h 2847446"/>
                <a:gd name="connsiteX3" fmla="*/ 43952 w 3230327"/>
                <a:gd name="connsiteY3" fmla="*/ 1890508 h 2847446"/>
                <a:gd name="connsiteX4" fmla="*/ 0 w 3230327"/>
                <a:gd name="connsiteY4" fmla="*/ 2089681 h 2847446"/>
                <a:gd name="connsiteX5" fmla="*/ 15902 w 3230327"/>
                <a:gd name="connsiteY5" fmla="*/ 2231292 h 2847446"/>
                <a:gd name="connsiteX6" fmla="*/ 56805 w 3230327"/>
                <a:gd name="connsiteY6" fmla="*/ 2398660 h 2847446"/>
                <a:gd name="connsiteX7" fmla="*/ 133709 w 3230327"/>
                <a:gd name="connsiteY7" fmla="*/ 2530027 h 2847446"/>
                <a:gd name="connsiteX8" fmla="*/ 195417 w 3230327"/>
                <a:gd name="connsiteY8" fmla="*/ 2602955 h 2847446"/>
                <a:gd name="connsiteX9" fmla="*/ 273954 w 3230327"/>
                <a:gd name="connsiteY9" fmla="*/ 2681492 h 2847446"/>
                <a:gd name="connsiteX10" fmla="*/ 358102 w 3230327"/>
                <a:gd name="connsiteY10" fmla="*/ 2743200 h 2847446"/>
                <a:gd name="connsiteX11" fmla="*/ 419810 w 3230327"/>
                <a:gd name="connsiteY11" fmla="*/ 2776859 h 2847446"/>
                <a:gd name="connsiteX12" fmla="*/ 584836 w 3230327"/>
                <a:gd name="connsiteY12" fmla="*/ 2834591 h 2847446"/>
                <a:gd name="connsiteX13" fmla="*/ 778838 w 3230327"/>
                <a:gd name="connsiteY13" fmla="*/ 2847446 h 2847446"/>
                <a:gd name="connsiteX14" fmla="*/ 909498 w 3230327"/>
                <a:gd name="connsiteY14" fmla="*/ 2821031 h 2847446"/>
                <a:gd name="connsiteX15" fmla="*/ 992718 w 3230327"/>
                <a:gd name="connsiteY15" fmla="*/ 2798591 h 2847446"/>
                <a:gd name="connsiteX16" fmla="*/ 1070548 w 3230327"/>
                <a:gd name="connsiteY16" fmla="*/ 2765639 h 2847446"/>
                <a:gd name="connsiteX17" fmla="*/ 3230327 w 3230327"/>
                <a:gd name="connsiteY17" fmla="*/ 1918557 h 2847446"/>
                <a:gd name="connsiteX18" fmla="*/ 3090082 w 3230327"/>
                <a:gd name="connsiteY18" fmla="*/ 1991485 h 2847446"/>
                <a:gd name="connsiteX19" fmla="*/ 2927397 w 3230327"/>
                <a:gd name="connsiteY19" fmla="*/ 2041973 h 2847446"/>
                <a:gd name="connsiteX20" fmla="*/ 2843250 w 3230327"/>
                <a:gd name="connsiteY20" fmla="*/ 2064412 h 2847446"/>
                <a:gd name="connsiteX21" fmla="*/ 2686175 w 3230327"/>
                <a:gd name="connsiteY21" fmla="*/ 2086852 h 2847446"/>
                <a:gd name="connsiteX22" fmla="*/ 2495442 w 3230327"/>
                <a:gd name="connsiteY22" fmla="*/ 2086852 h 2847446"/>
                <a:gd name="connsiteX23" fmla="*/ 2343977 w 3230327"/>
                <a:gd name="connsiteY23" fmla="*/ 2053193 h 2847446"/>
                <a:gd name="connsiteX24" fmla="*/ 2186902 w 3230327"/>
                <a:gd name="connsiteY24" fmla="*/ 2013924 h 2847446"/>
                <a:gd name="connsiteX25" fmla="*/ 1979338 w 3230327"/>
                <a:gd name="connsiteY25" fmla="*/ 1924167 h 2847446"/>
                <a:gd name="connsiteX26" fmla="*/ 1844703 w 3230327"/>
                <a:gd name="connsiteY26" fmla="*/ 1823190 h 2847446"/>
                <a:gd name="connsiteX27" fmla="*/ 1676408 w 3230327"/>
                <a:gd name="connsiteY27" fmla="*/ 1666116 h 2847446"/>
                <a:gd name="connsiteX28" fmla="*/ 1547383 w 3230327"/>
                <a:gd name="connsiteY28" fmla="*/ 1480992 h 2847446"/>
                <a:gd name="connsiteX29" fmla="*/ 1446406 w 3230327"/>
                <a:gd name="connsiteY29" fmla="*/ 1273428 h 2847446"/>
                <a:gd name="connsiteX30" fmla="*/ 1395918 w 3230327"/>
                <a:gd name="connsiteY30" fmla="*/ 1071475 h 2847446"/>
                <a:gd name="connsiteX31" fmla="*/ 1384698 w 3230327"/>
                <a:gd name="connsiteY31" fmla="*/ 897571 h 2847446"/>
                <a:gd name="connsiteX32" fmla="*/ 1379088 w 3230327"/>
                <a:gd name="connsiteY32" fmla="*/ 712447 h 2847446"/>
                <a:gd name="connsiteX33" fmla="*/ 1412747 w 3230327"/>
                <a:gd name="connsiteY33" fmla="*/ 538543 h 2847446"/>
                <a:gd name="connsiteX34" fmla="*/ 1463235 w 3230327"/>
                <a:gd name="connsiteY34" fmla="*/ 387078 h 2847446"/>
                <a:gd name="connsiteX35" fmla="*/ 1524943 w 3230327"/>
                <a:gd name="connsiteY35" fmla="*/ 258052 h 2847446"/>
                <a:gd name="connsiteX36" fmla="*/ 1625920 w 3230327"/>
                <a:gd name="connsiteY36" fmla="*/ 117806 h 2847446"/>
                <a:gd name="connsiteX37" fmla="*/ 1732507 w 3230327"/>
                <a:gd name="connsiteY37" fmla="*/ 0 h 2847446"/>
                <a:gd name="connsiteX38" fmla="*/ 217856 w 3230327"/>
                <a:gd name="connsiteY38" fmla="*/ 1615627 h 2847446"/>
                <a:gd name="connsiteX0" fmla="*/ 207969 w 3220440"/>
                <a:gd name="connsiteY0" fmla="*/ 1615627 h 2847446"/>
                <a:gd name="connsiteX1" fmla="*/ 157481 w 3220440"/>
                <a:gd name="connsiteY1" fmla="*/ 1666116 h 2847446"/>
                <a:gd name="connsiteX2" fmla="*/ 84553 w 3220440"/>
                <a:gd name="connsiteY2" fmla="*/ 1772702 h 2847446"/>
                <a:gd name="connsiteX3" fmla="*/ 34065 w 3220440"/>
                <a:gd name="connsiteY3" fmla="*/ 1890508 h 2847446"/>
                <a:gd name="connsiteX4" fmla="*/ 2040 w 3220440"/>
                <a:gd name="connsiteY4" fmla="*/ 2089681 h 2847446"/>
                <a:gd name="connsiteX5" fmla="*/ 6015 w 3220440"/>
                <a:gd name="connsiteY5" fmla="*/ 2231292 h 2847446"/>
                <a:gd name="connsiteX6" fmla="*/ 46918 w 3220440"/>
                <a:gd name="connsiteY6" fmla="*/ 2398660 h 2847446"/>
                <a:gd name="connsiteX7" fmla="*/ 123822 w 3220440"/>
                <a:gd name="connsiteY7" fmla="*/ 2530027 h 2847446"/>
                <a:gd name="connsiteX8" fmla="*/ 185530 w 3220440"/>
                <a:gd name="connsiteY8" fmla="*/ 2602955 h 2847446"/>
                <a:gd name="connsiteX9" fmla="*/ 264067 w 3220440"/>
                <a:gd name="connsiteY9" fmla="*/ 2681492 h 2847446"/>
                <a:gd name="connsiteX10" fmla="*/ 348215 w 3220440"/>
                <a:gd name="connsiteY10" fmla="*/ 2743200 h 2847446"/>
                <a:gd name="connsiteX11" fmla="*/ 409923 w 3220440"/>
                <a:gd name="connsiteY11" fmla="*/ 2776859 h 2847446"/>
                <a:gd name="connsiteX12" fmla="*/ 574949 w 3220440"/>
                <a:gd name="connsiteY12" fmla="*/ 2834591 h 2847446"/>
                <a:gd name="connsiteX13" fmla="*/ 768951 w 3220440"/>
                <a:gd name="connsiteY13" fmla="*/ 2847446 h 2847446"/>
                <a:gd name="connsiteX14" fmla="*/ 899611 w 3220440"/>
                <a:gd name="connsiteY14" fmla="*/ 2821031 h 2847446"/>
                <a:gd name="connsiteX15" fmla="*/ 982831 w 3220440"/>
                <a:gd name="connsiteY15" fmla="*/ 2798591 h 2847446"/>
                <a:gd name="connsiteX16" fmla="*/ 1060661 w 3220440"/>
                <a:gd name="connsiteY16" fmla="*/ 2765639 h 2847446"/>
                <a:gd name="connsiteX17" fmla="*/ 3220440 w 3220440"/>
                <a:gd name="connsiteY17" fmla="*/ 1918557 h 2847446"/>
                <a:gd name="connsiteX18" fmla="*/ 3080195 w 3220440"/>
                <a:gd name="connsiteY18" fmla="*/ 1991485 h 2847446"/>
                <a:gd name="connsiteX19" fmla="*/ 2917510 w 3220440"/>
                <a:gd name="connsiteY19" fmla="*/ 2041973 h 2847446"/>
                <a:gd name="connsiteX20" fmla="*/ 2833363 w 3220440"/>
                <a:gd name="connsiteY20" fmla="*/ 2064412 h 2847446"/>
                <a:gd name="connsiteX21" fmla="*/ 2676288 w 3220440"/>
                <a:gd name="connsiteY21" fmla="*/ 2086852 h 2847446"/>
                <a:gd name="connsiteX22" fmla="*/ 2485555 w 3220440"/>
                <a:gd name="connsiteY22" fmla="*/ 2086852 h 2847446"/>
                <a:gd name="connsiteX23" fmla="*/ 2334090 w 3220440"/>
                <a:gd name="connsiteY23" fmla="*/ 2053193 h 2847446"/>
                <a:gd name="connsiteX24" fmla="*/ 2177015 w 3220440"/>
                <a:gd name="connsiteY24" fmla="*/ 2013924 h 2847446"/>
                <a:gd name="connsiteX25" fmla="*/ 1969451 w 3220440"/>
                <a:gd name="connsiteY25" fmla="*/ 1924167 h 2847446"/>
                <a:gd name="connsiteX26" fmla="*/ 1834816 w 3220440"/>
                <a:gd name="connsiteY26" fmla="*/ 1823190 h 2847446"/>
                <a:gd name="connsiteX27" fmla="*/ 1666521 w 3220440"/>
                <a:gd name="connsiteY27" fmla="*/ 1666116 h 2847446"/>
                <a:gd name="connsiteX28" fmla="*/ 1537496 w 3220440"/>
                <a:gd name="connsiteY28" fmla="*/ 1480992 h 2847446"/>
                <a:gd name="connsiteX29" fmla="*/ 1436519 w 3220440"/>
                <a:gd name="connsiteY29" fmla="*/ 1273428 h 2847446"/>
                <a:gd name="connsiteX30" fmla="*/ 1386031 w 3220440"/>
                <a:gd name="connsiteY30" fmla="*/ 1071475 h 2847446"/>
                <a:gd name="connsiteX31" fmla="*/ 1374811 w 3220440"/>
                <a:gd name="connsiteY31" fmla="*/ 897571 h 2847446"/>
                <a:gd name="connsiteX32" fmla="*/ 1369201 w 3220440"/>
                <a:gd name="connsiteY32" fmla="*/ 712447 h 2847446"/>
                <a:gd name="connsiteX33" fmla="*/ 1402860 w 3220440"/>
                <a:gd name="connsiteY33" fmla="*/ 538543 h 2847446"/>
                <a:gd name="connsiteX34" fmla="*/ 1453348 w 3220440"/>
                <a:gd name="connsiteY34" fmla="*/ 387078 h 2847446"/>
                <a:gd name="connsiteX35" fmla="*/ 1515056 w 3220440"/>
                <a:gd name="connsiteY35" fmla="*/ 258052 h 2847446"/>
                <a:gd name="connsiteX36" fmla="*/ 1616033 w 3220440"/>
                <a:gd name="connsiteY36" fmla="*/ 117806 h 2847446"/>
                <a:gd name="connsiteX37" fmla="*/ 1722620 w 3220440"/>
                <a:gd name="connsiteY37" fmla="*/ 0 h 2847446"/>
                <a:gd name="connsiteX38" fmla="*/ 207969 w 3220440"/>
                <a:gd name="connsiteY38" fmla="*/ 1615627 h 2847446"/>
                <a:gd name="connsiteX0" fmla="*/ 207969 w 3220440"/>
                <a:gd name="connsiteY0" fmla="*/ 1615627 h 2847446"/>
                <a:gd name="connsiteX1" fmla="*/ 157481 w 3220440"/>
                <a:gd name="connsiteY1" fmla="*/ 1666116 h 2847446"/>
                <a:gd name="connsiteX2" fmla="*/ 96480 w 3220440"/>
                <a:gd name="connsiteY2" fmla="*/ 1780653 h 2847446"/>
                <a:gd name="connsiteX3" fmla="*/ 34065 w 3220440"/>
                <a:gd name="connsiteY3" fmla="*/ 1890508 h 2847446"/>
                <a:gd name="connsiteX4" fmla="*/ 2040 w 3220440"/>
                <a:gd name="connsiteY4" fmla="*/ 2089681 h 2847446"/>
                <a:gd name="connsiteX5" fmla="*/ 6015 w 3220440"/>
                <a:gd name="connsiteY5" fmla="*/ 2231292 h 2847446"/>
                <a:gd name="connsiteX6" fmla="*/ 46918 w 3220440"/>
                <a:gd name="connsiteY6" fmla="*/ 2398660 h 2847446"/>
                <a:gd name="connsiteX7" fmla="*/ 123822 w 3220440"/>
                <a:gd name="connsiteY7" fmla="*/ 2530027 h 2847446"/>
                <a:gd name="connsiteX8" fmla="*/ 185530 w 3220440"/>
                <a:gd name="connsiteY8" fmla="*/ 2602955 h 2847446"/>
                <a:gd name="connsiteX9" fmla="*/ 264067 w 3220440"/>
                <a:gd name="connsiteY9" fmla="*/ 2681492 h 2847446"/>
                <a:gd name="connsiteX10" fmla="*/ 348215 w 3220440"/>
                <a:gd name="connsiteY10" fmla="*/ 2743200 h 2847446"/>
                <a:gd name="connsiteX11" fmla="*/ 409923 w 3220440"/>
                <a:gd name="connsiteY11" fmla="*/ 2776859 h 2847446"/>
                <a:gd name="connsiteX12" fmla="*/ 574949 w 3220440"/>
                <a:gd name="connsiteY12" fmla="*/ 2834591 h 2847446"/>
                <a:gd name="connsiteX13" fmla="*/ 768951 w 3220440"/>
                <a:gd name="connsiteY13" fmla="*/ 2847446 h 2847446"/>
                <a:gd name="connsiteX14" fmla="*/ 899611 w 3220440"/>
                <a:gd name="connsiteY14" fmla="*/ 2821031 h 2847446"/>
                <a:gd name="connsiteX15" fmla="*/ 982831 w 3220440"/>
                <a:gd name="connsiteY15" fmla="*/ 2798591 h 2847446"/>
                <a:gd name="connsiteX16" fmla="*/ 1060661 w 3220440"/>
                <a:gd name="connsiteY16" fmla="*/ 2765639 h 2847446"/>
                <a:gd name="connsiteX17" fmla="*/ 3220440 w 3220440"/>
                <a:gd name="connsiteY17" fmla="*/ 1918557 h 2847446"/>
                <a:gd name="connsiteX18" fmla="*/ 3080195 w 3220440"/>
                <a:gd name="connsiteY18" fmla="*/ 1991485 h 2847446"/>
                <a:gd name="connsiteX19" fmla="*/ 2917510 w 3220440"/>
                <a:gd name="connsiteY19" fmla="*/ 2041973 h 2847446"/>
                <a:gd name="connsiteX20" fmla="*/ 2833363 w 3220440"/>
                <a:gd name="connsiteY20" fmla="*/ 2064412 h 2847446"/>
                <a:gd name="connsiteX21" fmla="*/ 2676288 w 3220440"/>
                <a:gd name="connsiteY21" fmla="*/ 2086852 h 2847446"/>
                <a:gd name="connsiteX22" fmla="*/ 2485555 w 3220440"/>
                <a:gd name="connsiteY22" fmla="*/ 2086852 h 2847446"/>
                <a:gd name="connsiteX23" fmla="*/ 2334090 w 3220440"/>
                <a:gd name="connsiteY23" fmla="*/ 2053193 h 2847446"/>
                <a:gd name="connsiteX24" fmla="*/ 2177015 w 3220440"/>
                <a:gd name="connsiteY24" fmla="*/ 2013924 h 2847446"/>
                <a:gd name="connsiteX25" fmla="*/ 1969451 w 3220440"/>
                <a:gd name="connsiteY25" fmla="*/ 1924167 h 2847446"/>
                <a:gd name="connsiteX26" fmla="*/ 1834816 w 3220440"/>
                <a:gd name="connsiteY26" fmla="*/ 1823190 h 2847446"/>
                <a:gd name="connsiteX27" fmla="*/ 1666521 w 3220440"/>
                <a:gd name="connsiteY27" fmla="*/ 1666116 h 2847446"/>
                <a:gd name="connsiteX28" fmla="*/ 1537496 w 3220440"/>
                <a:gd name="connsiteY28" fmla="*/ 1480992 h 2847446"/>
                <a:gd name="connsiteX29" fmla="*/ 1436519 w 3220440"/>
                <a:gd name="connsiteY29" fmla="*/ 1273428 h 2847446"/>
                <a:gd name="connsiteX30" fmla="*/ 1386031 w 3220440"/>
                <a:gd name="connsiteY30" fmla="*/ 1071475 h 2847446"/>
                <a:gd name="connsiteX31" fmla="*/ 1374811 w 3220440"/>
                <a:gd name="connsiteY31" fmla="*/ 897571 h 2847446"/>
                <a:gd name="connsiteX32" fmla="*/ 1369201 w 3220440"/>
                <a:gd name="connsiteY32" fmla="*/ 712447 h 2847446"/>
                <a:gd name="connsiteX33" fmla="*/ 1402860 w 3220440"/>
                <a:gd name="connsiteY33" fmla="*/ 538543 h 2847446"/>
                <a:gd name="connsiteX34" fmla="*/ 1453348 w 3220440"/>
                <a:gd name="connsiteY34" fmla="*/ 387078 h 2847446"/>
                <a:gd name="connsiteX35" fmla="*/ 1515056 w 3220440"/>
                <a:gd name="connsiteY35" fmla="*/ 258052 h 2847446"/>
                <a:gd name="connsiteX36" fmla="*/ 1616033 w 3220440"/>
                <a:gd name="connsiteY36" fmla="*/ 117806 h 2847446"/>
                <a:gd name="connsiteX37" fmla="*/ 1722620 w 3220440"/>
                <a:gd name="connsiteY37" fmla="*/ 0 h 2847446"/>
                <a:gd name="connsiteX38" fmla="*/ 207969 w 3220440"/>
                <a:gd name="connsiteY38" fmla="*/ 1615627 h 2847446"/>
                <a:gd name="connsiteX0" fmla="*/ 207969 w 3220440"/>
                <a:gd name="connsiteY0" fmla="*/ 1615627 h 2847446"/>
                <a:gd name="connsiteX1" fmla="*/ 157481 w 3220440"/>
                <a:gd name="connsiteY1" fmla="*/ 1666116 h 2847446"/>
                <a:gd name="connsiteX2" fmla="*/ 96480 w 3220440"/>
                <a:gd name="connsiteY2" fmla="*/ 1780653 h 2847446"/>
                <a:gd name="connsiteX3" fmla="*/ 84236 w 3220440"/>
                <a:gd name="connsiteY3" fmla="*/ 1786312 h 2847446"/>
                <a:gd name="connsiteX4" fmla="*/ 34065 w 3220440"/>
                <a:gd name="connsiteY4" fmla="*/ 1890508 h 2847446"/>
                <a:gd name="connsiteX5" fmla="*/ 2040 w 3220440"/>
                <a:gd name="connsiteY5" fmla="*/ 2089681 h 2847446"/>
                <a:gd name="connsiteX6" fmla="*/ 6015 w 3220440"/>
                <a:gd name="connsiteY6" fmla="*/ 2231292 h 2847446"/>
                <a:gd name="connsiteX7" fmla="*/ 46918 w 3220440"/>
                <a:gd name="connsiteY7" fmla="*/ 2398660 h 2847446"/>
                <a:gd name="connsiteX8" fmla="*/ 123822 w 3220440"/>
                <a:gd name="connsiteY8" fmla="*/ 2530027 h 2847446"/>
                <a:gd name="connsiteX9" fmla="*/ 185530 w 3220440"/>
                <a:gd name="connsiteY9" fmla="*/ 2602955 h 2847446"/>
                <a:gd name="connsiteX10" fmla="*/ 264067 w 3220440"/>
                <a:gd name="connsiteY10" fmla="*/ 2681492 h 2847446"/>
                <a:gd name="connsiteX11" fmla="*/ 348215 w 3220440"/>
                <a:gd name="connsiteY11" fmla="*/ 2743200 h 2847446"/>
                <a:gd name="connsiteX12" fmla="*/ 409923 w 3220440"/>
                <a:gd name="connsiteY12" fmla="*/ 2776859 h 2847446"/>
                <a:gd name="connsiteX13" fmla="*/ 574949 w 3220440"/>
                <a:gd name="connsiteY13" fmla="*/ 2834591 h 2847446"/>
                <a:gd name="connsiteX14" fmla="*/ 768951 w 3220440"/>
                <a:gd name="connsiteY14" fmla="*/ 2847446 h 2847446"/>
                <a:gd name="connsiteX15" fmla="*/ 899611 w 3220440"/>
                <a:gd name="connsiteY15" fmla="*/ 2821031 h 2847446"/>
                <a:gd name="connsiteX16" fmla="*/ 982831 w 3220440"/>
                <a:gd name="connsiteY16" fmla="*/ 2798591 h 2847446"/>
                <a:gd name="connsiteX17" fmla="*/ 1060661 w 3220440"/>
                <a:gd name="connsiteY17" fmla="*/ 2765639 h 2847446"/>
                <a:gd name="connsiteX18" fmla="*/ 3220440 w 3220440"/>
                <a:gd name="connsiteY18" fmla="*/ 1918557 h 2847446"/>
                <a:gd name="connsiteX19" fmla="*/ 3080195 w 3220440"/>
                <a:gd name="connsiteY19" fmla="*/ 1991485 h 2847446"/>
                <a:gd name="connsiteX20" fmla="*/ 2917510 w 3220440"/>
                <a:gd name="connsiteY20" fmla="*/ 2041973 h 2847446"/>
                <a:gd name="connsiteX21" fmla="*/ 2833363 w 3220440"/>
                <a:gd name="connsiteY21" fmla="*/ 2064412 h 2847446"/>
                <a:gd name="connsiteX22" fmla="*/ 2676288 w 3220440"/>
                <a:gd name="connsiteY22" fmla="*/ 2086852 h 2847446"/>
                <a:gd name="connsiteX23" fmla="*/ 2485555 w 3220440"/>
                <a:gd name="connsiteY23" fmla="*/ 2086852 h 2847446"/>
                <a:gd name="connsiteX24" fmla="*/ 2334090 w 3220440"/>
                <a:gd name="connsiteY24" fmla="*/ 2053193 h 2847446"/>
                <a:gd name="connsiteX25" fmla="*/ 2177015 w 3220440"/>
                <a:gd name="connsiteY25" fmla="*/ 2013924 h 2847446"/>
                <a:gd name="connsiteX26" fmla="*/ 1969451 w 3220440"/>
                <a:gd name="connsiteY26" fmla="*/ 1924167 h 2847446"/>
                <a:gd name="connsiteX27" fmla="*/ 1834816 w 3220440"/>
                <a:gd name="connsiteY27" fmla="*/ 1823190 h 2847446"/>
                <a:gd name="connsiteX28" fmla="*/ 1666521 w 3220440"/>
                <a:gd name="connsiteY28" fmla="*/ 1666116 h 2847446"/>
                <a:gd name="connsiteX29" fmla="*/ 1537496 w 3220440"/>
                <a:gd name="connsiteY29" fmla="*/ 1480992 h 2847446"/>
                <a:gd name="connsiteX30" fmla="*/ 1436519 w 3220440"/>
                <a:gd name="connsiteY30" fmla="*/ 1273428 h 2847446"/>
                <a:gd name="connsiteX31" fmla="*/ 1386031 w 3220440"/>
                <a:gd name="connsiteY31" fmla="*/ 1071475 h 2847446"/>
                <a:gd name="connsiteX32" fmla="*/ 1374811 w 3220440"/>
                <a:gd name="connsiteY32" fmla="*/ 897571 h 2847446"/>
                <a:gd name="connsiteX33" fmla="*/ 1369201 w 3220440"/>
                <a:gd name="connsiteY33" fmla="*/ 712447 h 2847446"/>
                <a:gd name="connsiteX34" fmla="*/ 1402860 w 3220440"/>
                <a:gd name="connsiteY34" fmla="*/ 538543 h 2847446"/>
                <a:gd name="connsiteX35" fmla="*/ 1453348 w 3220440"/>
                <a:gd name="connsiteY35" fmla="*/ 387078 h 2847446"/>
                <a:gd name="connsiteX36" fmla="*/ 1515056 w 3220440"/>
                <a:gd name="connsiteY36" fmla="*/ 258052 h 2847446"/>
                <a:gd name="connsiteX37" fmla="*/ 1616033 w 3220440"/>
                <a:gd name="connsiteY37" fmla="*/ 117806 h 2847446"/>
                <a:gd name="connsiteX38" fmla="*/ 1722620 w 3220440"/>
                <a:gd name="connsiteY38" fmla="*/ 0 h 2847446"/>
                <a:gd name="connsiteX39" fmla="*/ 207969 w 3220440"/>
                <a:gd name="connsiteY39" fmla="*/ 1615627 h 2847446"/>
                <a:gd name="connsiteX0" fmla="*/ 207969 w 3220440"/>
                <a:gd name="connsiteY0" fmla="*/ 1615627 h 2847446"/>
                <a:gd name="connsiteX1" fmla="*/ 169408 w 3220440"/>
                <a:gd name="connsiteY1" fmla="*/ 1678043 h 2847446"/>
                <a:gd name="connsiteX2" fmla="*/ 96480 w 3220440"/>
                <a:gd name="connsiteY2" fmla="*/ 1780653 h 2847446"/>
                <a:gd name="connsiteX3" fmla="*/ 84236 w 3220440"/>
                <a:gd name="connsiteY3" fmla="*/ 1786312 h 2847446"/>
                <a:gd name="connsiteX4" fmla="*/ 34065 w 3220440"/>
                <a:gd name="connsiteY4" fmla="*/ 1890508 h 2847446"/>
                <a:gd name="connsiteX5" fmla="*/ 2040 w 3220440"/>
                <a:gd name="connsiteY5" fmla="*/ 2089681 h 2847446"/>
                <a:gd name="connsiteX6" fmla="*/ 6015 w 3220440"/>
                <a:gd name="connsiteY6" fmla="*/ 2231292 h 2847446"/>
                <a:gd name="connsiteX7" fmla="*/ 46918 w 3220440"/>
                <a:gd name="connsiteY7" fmla="*/ 2398660 h 2847446"/>
                <a:gd name="connsiteX8" fmla="*/ 123822 w 3220440"/>
                <a:gd name="connsiteY8" fmla="*/ 2530027 h 2847446"/>
                <a:gd name="connsiteX9" fmla="*/ 185530 w 3220440"/>
                <a:gd name="connsiteY9" fmla="*/ 2602955 h 2847446"/>
                <a:gd name="connsiteX10" fmla="*/ 264067 w 3220440"/>
                <a:gd name="connsiteY10" fmla="*/ 2681492 h 2847446"/>
                <a:gd name="connsiteX11" fmla="*/ 348215 w 3220440"/>
                <a:gd name="connsiteY11" fmla="*/ 2743200 h 2847446"/>
                <a:gd name="connsiteX12" fmla="*/ 409923 w 3220440"/>
                <a:gd name="connsiteY12" fmla="*/ 2776859 h 2847446"/>
                <a:gd name="connsiteX13" fmla="*/ 574949 w 3220440"/>
                <a:gd name="connsiteY13" fmla="*/ 2834591 h 2847446"/>
                <a:gd name="connsiteX14" fmla="*/ 768951 w 3220440"/>
                <a:gd name="connsiteY14" fmla="*/ 2847446 h 2847446"/>
                <a:gd name="connsiteX15" fmla="*/ 899611 w 3220440"/>
                <a:gd name="connsiteY15" fmla="*/ 2821031 h 2847446"/>
                <a:gd name="connsiteX16" fmla="*/ 982831 w 3220440"/>
                <a:gd name="connsiteY16" fmla="*/ 2798591 h 2847446"/>
                <a:gd name="connsiteX17" fmla="*/ 1060661 w 3220440"/>
                <a:gd name="connsiteY17" fmla="*/ 2765639 h 2847446"/>
                <a:gd name="connsiteX18" fmla="*/ 3220440 w 3220440"/>
                <a:gd name="connsiteY18" fmla="*/ 1918557 h 2847446"/>
                <a:gd name="connsiteX19" fmla="*/ 3080195 w 3220440"/>
                <a:gd name="connsiteY19" fmla="*/ 1991485 h 2847446"/>
                <a:gd name="connsiteX20" fmla="*/ 2917510 w 3220440"/>
                <a:gd name="connsiteY20" fmla="*/ 2041973 h 2847446"/>
                <a:gd name="connsiteX21" fmla="*/ 2833363 w 3220440"/>
                <a:gd name="connsiteY21" fmla="*/ 2064412 h 2847446"/>
                <a:gd name="connsiteX22" fmla="*/ 2676288 w 3220440"/>
                <a:gd name="connsiteY22" fmla="*/ 2086852 h 2847446"/>
                <a:gd name="connsiteX23" fmla="*/ 2485555 w 3220440"/>
                <a:gd name="connsiteY23" fmla="*/ 2086852 h 2847446"/>
                <a:gd name="connsiteX24" fmla="*/ 2334090 w 3220440"/>
                <a:gd name="connsiteY24" fmla="*/ 2053193 h 2847446"/>
                <a:gd name="connsiteX25" fmla="*/ 2177015 w 3220440"/>
                <a:gd name="connsiteY25" fmla="*/ 2013924 h 2847446"/>
                <a:gd name="connsiteX26" fmla="*/ 1969451 w 3220440"/>
                <a:gd name="connsiteY26" fmla="*/ 1924167 h 2847446"/>
                <a:gd name="connsiteX27" fmla="*/ 1834816 w 3220440"/>
                <a:gd name="connsiteY27" fmla="*/ 1823190 h 2847446"/>
                <a:gd name="connsiteX28" fmla="*/ 1666521 w 3220440"/>
                <a:gd name="connsiteY28" fmla="*/ 1666116 h 2847446"/>
                <a:gd name="connsiteX29" fmla="*/ 1537496 w 3220440"/>
                <a:gd name="connsiteY29" fmla="*/ 1480992 h 2847446"/>
                <a:gd name="connsiteX30" fmla="*/ 1436519 w 3220440"/>
                <a:gd name="connsiteY30" fmla="*/ 1273428 h 2847446"/>
                <a:gd name="connsiteX31" fmla="*/ 1386031 w 3220440"/>
                <a:gd name="connsiteY31" fmla="*/ 1071475 h 2847446"/>
                <a:gd name="connsiteX32" fmla="*/ 1374811 w 3220440"/>
                <a:gd name="connsiteY32" fmla="*/ 897571 h 2847446"/>
                <a:gd name="connsiteX33" fmla="*/ 1369201 w 3220440"/>
                <a:gd name="connsiteY33" fmla="*/ 712447 h 2847446"/>
                <a:gd name="connsiteX34" fmla="*/ 1402860 w 3220440"/>
                <a:gd name="connsiteY34" fmla="*/ 538543 h 2847446"/>
                <a:gd name="connsiteX35" fmla="*/ 1453348 w 3220440"/>
                <a:gd name="connsiteY35" fmla="*/ 387078 h 2847446"/>
                <a:gd name="connsiteX36" fmla="*/ 1515056 w 3220440"/>
                <a:gd name="connsiteY36" fmla="*/ 258052 h 2847446"/>
                <a:gd name="connsiteX37" fmla="*/ 1616033 w 3220440"/>
                <a:gd name="connsiteY37" fmla="*/ 117806 h 2847446"/>
                <a:gd name="connsiteX38" fmla="*/ 1722620 w 3220440"/>
                <a:gd name="connsiteY38" fmla="*/ 0 h 2847446"/>
                <a:gd name="connsiteX39" fmla="*/ 207969 w 3220440"/>
                <a:gd name="connsiteY39" fmla="*/ 1615627 h 2847446"/>
                <a:gd name="connsiteX0" fmla="*/ 207969 w 3220440"/>
                <a:gd name="connsiteY0" fmla="*/ 1615627 h 2847446"/>
                <a:gd name="connsiteX1" fmla="*/ 169408 w 3220440"/>
                <a:gd name="connsiteY1" fmla="*/ 1678043 h 2847446"/>
                <a:gd name="connsiteX2" fmla="*/ 96480 w 3220440"/>
                <a:gd name="connsiteY2" fmla="*/ 1780653 h 2847446"/>
                <a:gd name="connsiteX3" fmla="*/ 84236 w 3220440"/>
                <a:gd name="connsiteY3" fmla="*/ 1786312 h 2847446"/>
                <a:gd name="connsiteX4" fmla="*/ 34065 w 3220440"/>
                <a:gd name="connsiteY4" fmla="*/ 1890508 h 2847446"/>
                <a:gd name="connsiteX5" fmla="*/ 2040 w 3220440"/>
                <a:gd name="connsiteY5" fmla="*/ 2089681 h 2847446"/>
                <a:gd name="connsiteX6" fmla="*/ 6015 w 3220440"/>
                <a:gd name="connsiteY6" fmla="*/ 2231292 h 2847446"/>
                <a:gd name="connsiteX7" fmla="*/ 46918 w 3220440"/>
                <a:gd name="connsiteY7" fmla="*/ 2398660 h 2847446"/>
                <a:gd name="connsiteX8" fmla="*/ 123822 w 3220440"/>
                <a:gd name="connsiteY8" fmla="*/ 2530027 h 2847446"/>
                <a:gd name="connsiteX9" fmla="*/ 185530 w 3220440"/>
                <a:gd name="connsiteY9" fmla="*/ 2602955 h 2847446"/>
                <a:gd name="connsiteX10" fmla="*/ 264067 w 3220440"/>
                <a:gd name="connsiteY10" fmla="*/ 2681492 h 2847446"/>
                <a:gd name="connsiteX11" fmla="*/ 348215 w 3220440"/>
                <a:gd name="connsiteY11" fmla="*/ 2743200 h 2847446"/>
                <a:gd name="connsiteX12" fmla="*/ 409923 w 3220440"/>
                <a:gd name="connsiteY12" fmla="*/ 2776859 h 2847446"/>
                <a:gd name="connsiteX13" fmla="*/ 574949 w 3220440"/>
                <a:gd name="connsiteY13" fmla="*/ 2834591 h 2847446"/>
                <a:gd name="connsiteX14" fmla="*/ 768951 w 3220440"/>
                <a:gd name="connsiteY14" fmla="*/ 2847446 h 2847446"/>
                <a:gd name="connsiteX15" fmla="*/ 899611 w 3220440"/>
                <a:gd name="connsiteY15" fmla="*/ 2821031 h 2847446"/>
                <a:gd name="connsiteX16" fmla="*/ 982831 w 3220440"/>
                <a:gd name="connsiteY16" fmla="*/ 2798591 h 2847446"/>
                <a:gd name="connsiteX17" fmla="*/ 1060661 w 3220440"/>
                <a:gd name="connsiteY17" fmla="*/ 2765639 h 2847446"/>
                <a:gd name="connsiteX18" fmla="*/ 3220440 w 3220440"/>
                <a:gd name="connsiteY18" fmla="*/ 1918557 h 2847446"/>
                <a:gd name="connsiteX19" fmla="*/ 3080195 w 3220440"/>
                <a:gd name="connsiteY19" fmla="*/ 1991485 h 2847446"/>
                <a:gd name="connsiteX20" fmla="*/ 2917510 w 3220440"/>
                <a:gd name="connsiteY20" fmla="*/ 2041973 h 2847446"/>
                <a:gd name="connsiteX21" fmla="*/ 2833363 w 3220440"/>
                <a:gd name="connsiteY21" fmla="*/ 2064412 h 2847446"/>
                <a:gd name="connsiteX22" fmla="*/ 2676288 w 3220440"/>
                <a:gd name="connsiteY22" fmla="*/ 2086852 h 2847446"/>
                <a:gd name="connsiteX23" fmla="*/ 2485555 w 3220440"/>
                <a:gd name="connsiteY23" fmla="*/ 2086852 h 2847446"/>
                <a:gd name="connsiteX24" fmla="*/ 2334090 w 3220440"/>
                <a:gd name="connsiteY24" fmla="*/ 2053193 h 2847446"/>
                <a:gd name="connsiteX25" fmla="*/ 2177015 w 3220440"/>
                <a:gd name="connsiteY25" fmla="*/ 2013924 h 2847446"/>
                <a:gd name="connsiteX26" fmla="*/ 1969451 w 3220440"/>
                <a:gd name="connsiteY26" fmla="*/ 1924167 h 2847446"/>
                <a:gd name="connsiteX27" fmla="*/ 1834816 w 3220440"/>
                <a:gd name="connsiteY27" fmla="*/ 1823190 h 2847446"/>
                <a:gd name="connsiteX28" fmla="*/ 1666521 w 3220440"/>
                <a:gd name="connsiteY28" fmla="*/ 1666116 h 2847446"/>
                <a:gd name="connsiteX29" fmla="*/ 1537496 w 3220440"/>
                <a:gd name="connsiteY29" fmla="*/ 1480992 h 2847446"/>
                <a:gd name="connsiteX30" fmla="*/ 1436519 w 3220440"/>
                <a:gd name="connsiteY30" fmla="*/ 1273428 h 2847446"/>
                <a:gd name="connsiteX31" fmla="*/ 1386031 w 3220440"/>
                <a:gd name="connsiteY31" fmla="*/ 1071475 h 2847446"/>
                <a:gd name="connsiteX32" fmla="*/ 1354933 w 3220440"/>
                <a:gd name="connsiteY32" fmla="*/ 901546 h 2847446"/>
                <a:gd name="connsiteX33" fmla="*/ 1369201 w 3220440"/>
                <a:gd name="connsiteY33" fmla="*/ 712447 h 2847446"/>
                <a:gd name="connsiteX34" fmla="*/ 1402860 w 3220440"/>
                <a:gd name="connsiteY34" fmla="*/ 538543 h 2847446"/>
                <a:gd name="connsiteX35" fmla="*/ 1453348 w 3220440"/>
                <a:gd name="connsiteY35" fmla="*/ 387078 h 2847446"/>
                <a:gd name="connsiteX36" fmla="*/ 1515056 w 3220440"/>
                <a:gd name="connsiteY36" fmla="*/ 258052 h 2847446"/>
                <a:gd name="connsiteX37" fmla="*/ 1616033 w 3220440"/>
                <a:gd name="connsiteY37" fmla="*/ 117806 h 2847446"/>
                <a:gd name="connsiteX38" fmla="*/ 1722620 w 3220440"/>
                <a:gd name="connsiteY38" fmla="*/ 0 h 2847446"/>
                <a:gd name="connsiteX39" fmla="*/ 207969 w 3220440"/>
                <a:gd name="connsiteY39" fmla="*/ 1615627 h 2847446"/>
                <a:gd name="connsiteX0" fmla="*/ 207969 w 3220440"/>
                <a:gd name="connsiteY0" fmla="*/ 1615627 h 2847446"/>
                <a:gd name="connsiteX1" fmla="*/ 169408 w 3220440"/>
                <a:gd name="connsiteY1" fmla="*/ 1678043 h 2847446"/>
                <a:gd name="connsiteX2" fmla="*/ 96480 w 3220440"/>
                <a:gd name="connsiteY2" fmla="*/ 1780653 h 2847446"/>
                <a:gd name="connsiteX3" fmla="*/ 84236 w 3220440"/>
                <a:gd name="connsiteY3" fmla="*/ 1786312 h 2847446"/>
                <a:gd name="connsiteX4" fmla="*/ 34065 w 3220440"/>
                <a:gd name="connsiteY4" fmla="*/ 1890508 h 2847446"/>
                <a:gd name="connsiteX5" fmla="*/ 2040 w 3220440"/>
                <a:gd name="connsiteY5" fmla="*/ 2089681 h 2847446"/>
                <a:gd name="connsiteX6" fmla="*/ 6015 w 3220440"/>
                <a:gd name="connsiteY6" fmla="*/ 2231292 h 2847446"/>
                <a:gd name="connsiteX7" fmla="*/ 46918 w 3220440"/>
                <a:gd name="connsiteY7" fmla="*/ 2398660 h 2847446"/>
                <a:gd name="connsiteX8" fmla="*/ 123822 w 3220440"/>
                <a:gd name="connsiteY8" fmla="*/ 2530027 h 2847446"/>
                <a:gd name="connsiteX9" fmla="*/ 185530 w 3220440"/>
                <a:gd name="connsiteY9" fmla="*/ 2602955 h 2847446"/>
                <a:gd name="connsiteX10" fmla="*/ 264067 w 3220440"/>
                <a:gd name="connsiteY10" fmla="*/ 2681492 h 2847446"/>
                <a:gd name="connsiteX11" fmla="*/ 348215 w 3220440"/>
                <a:gd name="connsiteY11" fmla="*/ 2743200 h 2847446"/>
                <a:gd name="connsiteX12" fmla="*/ 409923 w 3220440"/>
                <a:gd name="connsiteY12" fmla="*/ 2776859 h 2847446"/>
                <a:gd name="connsiteX13" fmla="*/ 574949 w 3220440"/>
                <a:gd name="connsiteY13" fmla="*/ 2834591 h 2847446"/>
                <a:gd name="connsiteX14" fmla="*/ 768951 w 3220440"/>
                <a:gd name="connsiteY14" fmla="*/ 2847446 h 2847446"/>
                <a:gd name="connsiteX15" fmla="*/ 899611 w 3220440"/>
                <a:gd name="connsiteY15" fmla="*/ 2821031 h 2847446"/>
                <a:gd name="connsiteX16" fmla="*/ 982831 w 3220440"/>
                <a:gd name="connsiteY16" fmla="*/ 2798591 h 2847446"/>
                <a:gd name="connsiteX17" fmla="*/ 1060661 w 3220440"/>
                <a:gd name="connsiteY17" fmla="*/ 2765639 h 2847446"/>
                <a:gd name="connsiteX18" fmla="*/ 3220440 w 3220440"/>
                <a:gd name="connsiteY18" fmla="*/ 1918557 h 2847446"/>
                <a:gd name="connsiteX19" fmla="*/ 3080195 w 3220440"/>
                <a:gd name="connsiteY19" fmla="*/ 1991485 h 2847446"/>
                <a:gd name="connsiteX20" fmla="*/ 2917510 w 3220440"/>
                <a:gd name="connsiteY20" fmla="*/ 2041973 h 2847446"/>
                <a:gd name="connsiteX21" fmla="*/ 2833363 w 3220440"/>
                <a:gd name="connsiteY21" fmla="*/ 2064412 h 2847446"/>
                <a:gd name="connsiteX22" fmla="*/ 2676288 w 3220440"/>
                <a:gd name="connsiteY22" fmla="*/ 2086852 h 2847446"/>
                <a:gd name="connsiteX23" fmla="*/ 2485555 w 3220440"/>
                <a:gd name="connsiteY23" fmla="*/ 2086852 h 2847446"/>
                <a:gd name="connsiteX24" fmla="*/ 2334090 w 3220440"/>
                <a:gd name="connsiteY24" fmla="*/ 2053193 h 2847446"/>
                <a:gd name="connsiteX25" fmla="*/ 2177015 w 3220440"/>
                <a:gd name="connsiteY25" fmla="*/ 2013924 h 2847446"/>
                <a:gd name="connsiteX26" fmla="*/ 1969451 w 3220440"/>
                <a:gd name="connsiteY26" fmla="*/ 1924167 h 2847446"/>
                <a:gd name="connsiteX27" fmla="*/ 1834816 w 3220440"/>
                <a:gd name="connsiteY27" fmla="*/ 1823190 h 2847446"/>
                <a:gd name="connsiteX28" fmla="*/ 1666521 w 3220440"/>
                <a:gd name="connsiteY28" fmla="*/ 1666116 h 2847446"/>
                <a:gd name="connsiteX29" fmla="*/ 1537496 w 3220440"/>
                <a:gd name="connsiteY29" fmla="*/ 1480992 h 2847446"/>
                <a:gd name="connsiteX30" fmla="*/ 1436519 w 3220440"/>
                <a:gd name="connsiteY30" fmla="*/ 1273428 h 2847446"/>
                <a:gd name="connsiteX31" fmla="*/ 1370129 w 3220440"/>
                <a:gd name="connsiteY31" fmla="*/ 1083402 h 2847446"/>
                <a:gd name="connsiteX32" fmla="*/ 1354933 w 3220440"/>
                <a:gd name="connsiteY32" fmla="*/ 901546 h 2847446"/>
                <a:gd name="connsiteX33" fmla="*/ 1369201 w 3220440"/>
                <a:gd name="connsiteY33" fmla="*/ 712447 h 2847446"/>
                <a:gd name="connsiteX34" fmla="*/ 1402860 w 3220440"/>
                <a:gd name="connsiteY34" fmla="*/ 538543 h 2847446"/>
                <a:gd name="connsiteX35" fmla="*/ 1453348 w 3220440"/>
                <a:gd name="connsiteY35" fmla="*/ 387078 h 2847446"/>
                <a:gd name="connsiteX36" fmla="*/ 1515056 w 3220440"/>
                <a:gd name="connsiteY36" fmla="*/ 258052 h 2847446"/>
                <a:gd name="connsiteX37" fmla="*/ 1616033 w 3220440"/>
                <a:gd name="connsiteY37" fmla="*/ 117806 h 2847446"/>
                <a:gd name="connsiteX38" fmla="*/ 1722620 w 3220440"/>
                <a:gd name="connsiteY38" fmla="*/ 0 h 2847446"/>
                <a:gd name="connsiteX39" fmla="*/ 207969 w 3220440"/>
                <a:gd name="connsiteY39" fmla="*/ 1615627 h 2847446"/>
                <a:gd name="connsiteX0" fmla="*/ 207969 w 3220440"/>
                <a:gd name="connsiteY0" fmla="*/ 1615627 h 2847446"/>
                <a:gd name="connsiteX1" fmla="*/ 169408 w 3220440"/>
                <a:gd name="connsiteY1" fmla="*/ 1678043 h 2847446"/>
                <a:gd name="connsiteX2" fmla="*/ 96480 w 3220440"/>
                <a:gd name="connsiteY2" fmla="*/ 1780653 h 2847446"/>
                <a:gd name="connsiteX3" fmla="*/ 84236 w 3220440"/>
                <a:gd name="connsiteY3" fmla="*/ 1786312 h 2847446"/>
                <a:gd name="connsiteX4" fmla="*/ 34065 w 3220440"/>
                <a:gd name="connsiteY4" fmla="*/ 1890508 h 2847446"/>
                <a:gd name="connsiteX5" fmla="*/ 2040 w 3220440"/>
                <a:gd name="connsiteY5" fmla="*/ 2089681 h 2847446"/>
                <a:gd name="connsiteX6" fmla="*/ 6015 w 3220440"/>
                <a:gd name="connsiteY6" fmla="*/ 2231292 h 2847446"/>
                <a:gd name="connsiteX7" fmla="*/ 46918 w 3220440"/>
                <a:gd name="connsiteY7" fmla="*/ 2398660 h 2847446"/>
                <a:gd name="connsiteX8" fmla="*/ 123822 w 3220440"/>
                <a:gd name="connsiteY8" fmla="*/ 2530027 h 2847446"/>
                <a:gd name="connsiteX9" fmla="*/ 185530 w 3220440"/>
                <a:gd name="connsiteY9" fmla="*/ 2602955 h 2847446"/>
                <a:gd name="connsiteX10" fmla="*/ 264067 w 3220440"/>
                <a:gd name="connsiteY10" fmla="*/ 2681492 h 2847446"/>
                <a:gd name="connsiteX11" fmla="*/ 348215 w 3220440"/>
                <a:gd name="connsiteY11" fmla="*/ 2743200 h 2847446"/>
                <a:gd name="connsiteX12" fmla="*/ 409923 w 3220440"/>
                <a:gd name="connsiteY12" fmla="*/ 2776859 h 2847446"/>
                <a:gd name="connsiteX13" fmla="*/ 574949 w 3220440"/>
                <a:gd name="connsiteY13" fmla="*/ 2834591 h 2847446"/>
                <a:gd name="connsiteX14" fmla="*/ 768951 w 3220440"/>
                <a:gd name="connsiteY14" fmla="*/ 2847446 h 2847446"/>
                <a:gd name="connsiteX15" fmla="*/ 899611 w 3220440"/>
                <a:gd name="connsiteY15" fmla="*/ 2821031 h 2847446"/>
                <a:gd name="connsiteX16" fmla="*/ 982831 w 3220440"/>
                <a:gd name="connsiteY16" fmla="*/ 2798591 h 2847446"/>
                <a:gd name="connsiteX17" fmla="*/ 1060661 w 3220440"/>
                <a:gd name="connsiteY17" fmla="*/ 2765639 h 2847446"/>
                <a:gd name="connsiteX18" fmla="*/ 3220440 w 3220440"/>
                <a:gd name="connsiteY18" fmla="*/ 1918557 h 2847446"/>
                <a:gd name="connsiteX19" fmla="*/ 3080195 w 3220440"/>
                <a:gd name="connsiteY19" fmla="*/ 1991485 h 2847446"/>
                <a:gd name="connsiteX20" fmla="*/ 2917510 w 3220440"/>
                <a:gd name="connsiteY20" fmla="*/ 2041973 h 2847446"/>
                <a:gd name="connsiteX21" fmla="*/ 2833363 w 3220440"/>
                <a:gd name="connsiteY21" fmla="*/ 2064412 h 2847446"/>
                <a:gd name="connsiteX22" fmla="*/ 2676288 w 3220440"/>
                <a:gd name="connsiteY22" fmla="*/ 2086852 h 2847446"/>
                <a:gd name="connsiteX23" fmla="*/ 2485555 w 3220440"/>
                <a:gd name="connsiteY23" fmla="*/ 2086852 h 2847446"/>
                <a:gd name="connsiteX24" fmla="*/ 2334090 w 3220440"/>
                <a:gd name="connsiteY24" fmla="*/ 2053193 h 2847446"/>
                <a:gd name="connsiteX25" fmla="*/ 2177015 w 3220440"/>
                <a:gd name="connsiteY25" fmla="*/ 2013924 h 2847446"/>
                <a:gd name="connsiteX26" fmla="*/ 1969451 w 3220440"/>
                <a:gd name="connsiteY26" fmla="*/ 1924167 h 2847446"/>
                <a:gd name="connsiteX27" fmla="*/ 1834816 w 3220440"/>
                <a:gd name="connsiteY27" fmla="*/ 1823190 h 2847446"/>
                <a:gd name="connsiteX28" fmla="*/ 1666521 w 3220440"/>
                <a:gd name="connsiteY28" fmla="*/ 1666116 h 2847446"/>
                <a:gd name="connsiteX29" fmla="*/ 1537496 w 3220440"/>
                <a:gd name="connsiteY29" fmla="*/ 1480992 h 2847446"/>
                <a:gd name="connsiteX30" fmla="*/ 1436519 w 3220440"/>
                <a:gd name="connsiteY30" fmla="*/ 1273428 h 2847446"/>
                <a:gd name="connsiteX31" fmla="*/ 1386031 w 3220440"/>
                <a:gd name="connsiteY31" fmla="*/ 1091353 h 2847446"/>
                <a:gd name="connsiteX32" fmla="*/ 1354933 w 3220440"/>
                <a:gd name="connsiteY32" fmla="*/ 901546 h 2847446"/>
                <a:gd name="connsiteX33" fmla="*/ 1369201 w 3220440"/>
                <a:gd name="connsiteY33" fmla="*/ 712447 h 2847446"/>
                <a:gd name="connsiteX34" fmla="*/ 1402860 w 3220440"/>
                <a:gd name="connsiteY34" fmla="*/ 538543 h 2847446"/>
                <a:gd name="connsiteX35" fmla="*/ 1453348 w 3220440"/>
                <a:gd name="connsiteY35" fmla="*/ 387078 h 2847446"/>
                <a:gd name="connsiteX36" fmla="*/ 1515056 w 3220440"/>
                <a:gd name="connsiteY36" fmla="*/ 258052 h 2847446"/>
                <a:gd name="connsiteX37" fmla="*/ 1616033 w 3220440"/>
                <a:gd name="connsiteY37" fmla="*/ 117806 h 2847446"/>
                <a:gd name="connsiteX38" fmla="*/ 1722620 w 3220440"/>
                <a:gd name="connsiteY38" fmla="*/ 0 h 2847446"/>
                <a:gd name="connsiteX39" fmla="*/ 207969 w 3220440"/>
                <a:gd name="connsiteY39" fmla="*/ 1615627 h 2847446"/>
                <a:gd name="connsiteX0" fmla="*/ 207969 w 3220440"/>
                <a:gd name="connsiteY0" fmla="*/ 1615627 h 2847446"/>
                <a:gd name="connsiteX1" fmla="*/ 169408 w 3220440"/>
                <a:gd name="connsiteY1" fmla="*/ 1678043 h 2847446"/>
                <a:gd name="connsiteX2" fmla="*/ 96480 w 3220440"/>
                <a:gd name="connsiteY2" fmla="*/ 1780653 h 2847446"/>
                <a:gd name="connsiteX3" fmla="*/ 84236 w 3220440"/>
                <a:gd name="connsiteY3" fmla="*/ 1786312 h 2847446"/>
                <a:gd name="connsiteX4" fmla="*/ 34065 w 3220440"/>
                <a:gd name="connsiteY4" fmla="*/ 1890508 h 2847446"/>
                <a:gd name="connsiteX5" fmla="*/ 2040 w 3220440"/>
                <a:gd name="connsiteY5" fmla="*/ 2089681 h 2847446"/>
                <a:gd name="connsiteX6" fmla="*/ 6015 w 3220440"/>
                <a:gd name="connsiteY6" fmla="*/ 2231292 h 2847446"/>
                <a:gd name="connsiteX7" fmla="*/ 46918 w 3220440"/>
                <a:gd name="connsiteY7" fmla="*/ 2398660 h 2847446"/>
                <a:gd name="connsiteX8" fmla="*/ 123822 w 3220440"/>
                <a:gd name="connsiteY8" fmla="*/ 2530027 h 2847446"/>
                <a:gd name="connsiteX9" fmla="*/ 185530 w 3220440"/>
                <a:gd name="connsiteY9" fmla="*/ 2602955 h 2847446"/>
                <a:gd name="connsiteX10" fmla="*/ 264067 w 3220440"/>
                <a:gd name="connsiteY10" fmla="*/ 2681492 h 2847446"/>
                <a:gd name="connsiteX11" fmla="*/ 348215 w 3220440"/>
                <a:gd name="connsiteY11" fmla="*/ 2743200 h 2847446"/>
                <a:gd name="connsiteX12" fmla="*/ 409923 w 3220440"/>
                <a:gd name="connsiteY12" fmla="*/ 2776859 h 2847446"/>
                <a:gd name="connsiteX13" fmla="*/ 574949 w 3220440"/>
                <a:gd name="connsiteY13" fmla="*/ 2834591 h 2847446"/>
                <a:gd name="connsiteX14" fmla="*/ 768951 w 3220440"/>
                <a:gd name="connsiteY14" fmla="*/ 2847446 h 2847446"/>
                <a:gd name="connsiteX15" fmla="*/ 899611 w 3220440"/>
                <a:gd name="connsiteY15" fmla="*/ 2821031 h 2847446"/>
                <a:gd name="connsiteX16" fmla="*/ 982831 w 3220440"/>
                <a:gd name="connsiteY16" fmla="*/ 2798591 h 2847446"/>
                <a:gd name="connsiteX17" fmla="*/ 1060661 w 3220440"/>
                <a:gd name="connsiteY17" fmla="*/ 2765639 h 2847446"/>
                <a:gd name="connsiteX18" fmla="*/ 3220440 w 3220440"/>
                <a:gd name="connsiteY18" fmla="*/ 1918557 h 2847446"/>
                <a:gd name="connsiteX19" fmla="*/ 3080195 w 3220440"/>
                <a:gd name="connsiteY19" fmla="*/ 1991485 h 2847446"/>
                <a:gd name="connsiteX20" fmla="*/ 2917510 w 3220440"/>
                <a:gd name="connsiteY20" fmla="*/ 2041973 h 2847446"/>
                <a:gd name="connsiteX21" fmla="*/ 2833363 w 3220440"/>
                <a:gd name="connsiteY21" fmla="*/ 2064412 h 2847446"/>
                <a:gd name="connsiteX22" fmla="*/ 2676288 w 3220440"/>
                <a:gd name="connsiteY22" fmla="*/ 2086852 h 2847446"/>
                <a:gd name="connsiteX23" fmla="*/ 2485555 w 3220440"/>
                <a:gd name="connsiteY23" fmla="*/ 2086852 h 2847446"/>
                <a:gd name="connsiteX24" fmla="*/ 2334090 w 3220440"/>
                <a:gd name="connsiteY24" fmla="*/ 2053193 h 2847446"/>
                <a:gd name="connsiteX25" fmla="*/ 2177015 w 3220440"/>
                <a:gd name="connsiteY25" fmla="*/ 2013924 h 2847446"/>
                <a:gd name="connsiteX26" fmla="*/ 1969451 w 3220440"/>
                <a:gd name="connsiteY26" fmla="*/ 1924167 h 2847446"/>
                <a:gd name="connsiteX27" fmla="*/ 1834816 w 3220440"/>
                <a:gd name="connsiteY27" fmla="*/ 1823190 h 2847446"/>
                <a:gd name="connsiteX28" fmla="*/ 1666521 w 3220440"/>
                <a:gd name="connsiteY28" fmla="*/ 1666116 h 2847446"/>
                <a:gd name="connsiteX29" fmla="*/ 1537496 w 3220440"/>
                <a:gd name="connsiteY29" fmla="*/ 1480992 h 2847446"/>
                <a:gd name="connsiteX30" fmla="*/ 1436519 w 3220440"/>
                <a:gd name="connsiteY30" fmla="*/ 1273428 h 2847446"/>
                <a:gd name="connsiteX31" fmla="*/ 1374104 w 3220440"/>
                <a:gd name="connsiteY31" fmla="*/ 1095328 h 2847446"/>
                <a:gd name="connsiteX32" fmla="*/ 1354933 w 3220440"/>
                <a:gd name="connsiteY32" fmla="*/ 901546 h 2847446"/>
                <a:gd name="connsiteX33" fmla="*/ 1369201 w 3220440"/>
                <a:gd name="connsiteY33" fmla="*/ 712447 h 2847446"/>
                <a:gd name="connsiteX34" fmla="*/ 1402860 w 3220440"/>
                <a:gd name="connsiteY34" fmla="*/ 538543 h 2847446"/>
                <a:gd name="connsiteX35" fmla="*/ 1453348 w 3220440"/>
                <a:gd name="connsiteY35" fmla="*/ 387078 h 2847446"/>
                <a:gd name="connsiteX36" fmla="*/ 1515056 w 3220440"/>
                <a:gd name="connsiteY36" fmla="*/ 258052 h 2847446"/>
                <a:gd name="connsiteX37" fmla="*/ 1616033 w 3220440"/>
                <a:gd name="connsiteY37" fmla="*/ 117806 h 2847446"/>
                <a:gd name="connsiteX38" fmla="*/ 1722620 w 3220440"/>
                <a:gd name="connsiteY38" fmla="*/ 0 h 2847446"/>
                <a:gd name="connsiteX39" fmla="*/ 207969 w 3220440"/>
                <a:gd name="connsiteY39" fmla="*/ 1615627 h 2847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20440" h="2847446">
                  <a:moveTo>
                    <a:pt x="207969" y="1615627"/>
                  </a:moveTo>
                  <a:lnTo>
                    <a:pt x="169408" y="1678043"/>
                  </a:lnTo>
                  <a:lnTo>
                    <a:pt x="96480" y="1780653"/>
                  </a:lnTo>
                  <a:lnTo>
                    <a:pt x="84236" y="1786312"/>
                  </a:lnTo>
                  <a:lnTo>
                    <a:pt x="34065" y="1890508"/>
                  </a:lnTo>
                  <a:cubicBezTo>
                    <a:pt x="0" y="2043798"/>
                    <a:pt x="16272" y="2022095"/>
                    <a:pt x="2040" y="2089681"/>
                  </a:cubicBezTo>
                  <a:lnTo>
                    <a:pt x="6015" y="2231292"/>
                  </a:lnTo>
                  <a:lnTo>
                    <a:pt x="46918" y="2398660"/>
                  </a:lnTo>
                  <a:lnTo>
                    <a:pt x="123822" y="2530027"/>
                  </a:lnTo>
                  <a:lnTo>
                    <a:pt x="185530" y="2602955"/>
                  </a:lnTo>
                  <a:lnTo>
                    <a:pt x="264067" y="2681492"/>
                  </a:lnTo>
                  <a:lnTo>
                    <a:pt x="348215" y="2743200"/>
                  </a:lnTo>
                  <a:lnTo>
                    <a:pt x="409923" y="2776859"/>
                  </a:lnTo>
                  <a:lnTo>
                    <a:pt x="574949" y="2834591"/>
                  </a:lnTo>
                  <a:lnTo>
                    <a:pt x="768951" y="2847446"/>
                  </a:lnTo>
                  <a:lnTo>
                    <a:pt x="899611" y="2821031"/>
                  </a:lnTo>
                  <a:lnTo>
                    <a:pt x="982831" y="2798591"/>
                  </a:lnTo>
                  <a:lnTo>
                    <a:pt x="1060661" y="2765639"/>
                  </a:lnTo>
                  <a:lnTo>
                    <a:pt x="3220440" y="1918557"/>
                  </a:lnTo>
                  <a:lnTo>
                    <a:pt x="3080195" y="1991485"/>
                  </a:lnTo>
                  <a:lnTo>
                    <a:pt x="2917510" y="2041973"/>
                  </a:lnTo>
                  <a:lnTo>
                    <a:pt x="2833363" y="2064412"/>
                  </a:lnTo>
                  <a:lnTo>
                    <a:pt x="2676288" y="2086852"/>
                  </a:lnTo>
                  <a:lnTo>
                    <a:pt x="2485555" y="2086852"/>
                  </a:lnTo>
                  <a:lnTo>
                    <a:pt x="2334090" y="2053193"/>
                  </a:lnTo>
                  <a:lnTo>
                    <a:pt x="2177015" y="2013924"/>
                  </a:lnTo>
                  <a:lnTo>
                    <a:pt x="1969451" y="1924167"/>
                  </a:lnTo>
                  <a:lnTo>
                    <a:pt x="1834816" y="1823190"/>
                  </a:lnTo>
                  <a:lnTo>
                    <a:pt x="1666521" y="1666116"/>
                  </a:lnTo>
                  <a:lnTo>
                    <a:pt x="1537496" y="1480992"/>
                  </a:lnTo>
                  <a:lnTo>
                    <a:pt x="1436519" y="1273428"/>
                  </a:lnTo>
                  <a:lnTo>
                    <a:pt x="1374104" y="1095328"/>
                  </a:lnTo>
                  <a:lnTo>
                    <a:pt x="1354933" y="901546"/>
                  </a:lnTo>
                  <a:lnTo>
                    <a:pt x="1369201" y="712447"/>
                  </a:lnTo>
                  <a:lnTo>
                    <a:pt x="1402860" y="538543"/>
                  </a:lnTo>
                  <a:lnTo>
                    <a:pt x="1453348" y="387078"/>
                  </a:lnTo>
                  <a:lnTo>
                    <a:pt x="1515056" y="258052"/>
                  </a:lnTo>
                  <a:lnTo>
                    <a:pt x="1616033" y="117806"/>
                  </a:lnTo>
                  <a:lnTo>
                    <a:pt x="1722620" y="0"/>
                  </a:lnTo>
                  <a:lnTo>
                    <a:pt x="207969" y="1615627"/>
                  </a:lnTo>
                  <a:close/>
                </a:path>
              </a:pathLst>
            </a:custGeom>
            <a:solidFill>
              <a:srgbClr val="862254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grpSp>
          <p:nvGrpSpPr>
            <p:cNvPr id="490" name="Grupo 489"/>
            <p:cNvGrpSpPr>
              <a:grpSpLocks noChangeAspect="1"/>
            </p:cNvGrpSpPr>
            <p:nvPr/>
          </p:nvGrpSpPr>
          <p:grpSpPr>
            <a:xfrm>
              <a:off x="6585339" y="3429000"/>
              <a:ext cx="2867104" cy="2738054"/>
              <a:chOff x="8318586" y="6572272"/>
              <a:chExt cx="2515003" cy="2401802"/>
            </a:xfrm>
          </p:grpSpPr>
          <p:sp>
            <p:nvSpPr>
              <p:cNvPr id="384" name="Forma livre 383"/>
              <p:cNvSpPr/>
              <p:nvPr/>
            </p:nvSpPr>
            <p:spPr>
              <a:xfrm>
                <a:off x="8318586" y="7450461"/>
                <a:ext cx="1870368" cy="1123863"/>
              </a:xfrm>
              <a:custGeom>
                <a:avLst/>
                <a:gdLst>
                  <a:gd name="connsiteX0" fmla="*/ 7997952 w 8314944"/>
                  <a:gd name="connsiteY0" fmla="*/ 0 h 548640"/>
                  <a:gd name="connsiteX1" fmla="*/ 0 w 8314944"/>
                  <a:gd name="connsiteY1" fmla="*/ 0 h 548640"/>
                  <a:gd name="connsiteX2" fmla="*/ 0 w 8314944"/>
                  <a:gd name="connsiteY2" fmla="*/ 548640 h 548640"/>
                  <a:gd name="connsiteX3" fmla="*/ 8314944 w 8314944"/>
                  <a:gd name="connsiteY3" fmla="*/ 548640 h 548640"/>
                  <a:gd name="connsiteX0" fmla="*/ 7997952 w 8029160"/>
                  <a:gd name="connsiteY0" fmla="*/ 0 h 548640"/>
                  <a:gd name="connsiteX1" fmla="*/ 0 w 8029160"/>
                  <a:gd name="connsiteY1" fmla="*/ 0 h 548640"/>
                  <a:gd name="connsiteX2" fmla="*/ 0 w 8029160"/>
                  <a:gd name="connsiteY2" fmla="*/ 548640 h 548640"/>
                  <a:gd name="connsiteX3" fmla="*/ 8029160 w 8029160"/>
                  <a:gd name="connsiteY3" fmla="*/ 548640 h 548640"/>
                  <a:gd name="connsiteX0" fmla="*/ 7997952 w 8029160"/>
                  <a:gd name="connsiteY0" fmla="*/ 0 h 548640"/>
                  <a:gd name="connsiteX1" fmla="*/ 6495636 w 8029160"/>
                  <a:gd name="connsiteY1" fmla="*/ 0 h 548640"/>
                  <a:gd name="connsiteX2" fmla="*/ 0 w 8029160"/>
                  <a:gd name="connsiteY2" fmla="*/ 548640 h 548640"/>
                  <a:gd name="connsiteX3" fmla="*/ 8029160 w 8029160"/>
                  <a:gd name="connsiteY3" fmla="*/ 548640 h 548640"/>
                  <a:gd name="connsiteX0" fmla="*/ 1502316 w 1533524"/>
                  <a:gd name="connsiteY0" fmla="*/ 0 h 548640"/>
                  <a:gd name="connsiteX1" fmla="*/ 0 w 1533524"/>
                  <a:gd name="connsiteY1" fmla="*/ 0 h 548640"/>
                  <a:gd name="connsiteX2" fmla="*/ 421015 w 1533524"/>
                  <a:gd name="connsiteY2" fmla="*/ 548640 h 548640"/>
                  <a:gd name="connsiteX3" fmla="*/ 1533524 w 1533524"/>
                  <a:gd name="connsiteY3" fmla="*/ 548640 h 548640"/>
                  <a:gd name="connsiteX0" fmla="*/ 1502316 w 1533524"/>
                  <a:gd name="connsiteY0" fmla="*/ 0 h 548640"/>
                  <a:gd name="connsiteX1" fmla="*/ 0 w 1533524"/>
                  <a:gd name="connsiteY1" fmla="*/ 0 h 548640"/>
                  <a:gd name="connsiteX2" fmla="*/ 211449 w 1533524"/>
                  <a:gd name="connsiteY2" fmla="*/ 280383 h 548640"/>
                  <a:gd name="connsiteX3" fmla="*/ 421015 w 1533524"/>
                  <a:gd name="connsiteY3" fmla="*/ 548640 h 548640"/>
                  <a:gd name="connsiteX4" fmla="*/ 1533524 w 1533524"/>
                  <a:gd name="connsiteY4" fmla="*/ 548640 h 548640"/>
                  <a:gd name="connsiteX0" fmla="*/ 1502316 w 1533524"/>
                  <a:gd name="connsiteY0" fmla="*/ 0 h 548640"/>
                  <a:gd name="connsiteX1" fmla="*/ 0 w 1533524"/>
                  <a:gd name="connsiteY1" fmla="*/ 0 h 548640"/>
                  <a:gd name="connsiteX2" fmla="*/ 27005 w 1533524"/>
                  <a:gd name="connsiteY2" fmla="*/ 40916 h 548640"/>
                  <a:gd name="connsiteX3" fmla="*/ 211449 w 1533524"/>
                  <a:gd name="connsiteY3" fmla="*/ 280383 h 548640"/>
                  <a:gd name="connsiteX4" fmla="*/ 421015 w 1533524"/>
                  <a:gd name="connsiteY4" fmla="*/ 548640 h 548640"/>
                  <a:gd name="connsiteX5" fmla="*/ 1533524 w 1533524"/>
                  <a:gd name="connsiteY5" fmla="*/ 548640 h 548640"/>
                  <a:gd name="connsiteX0" fmla="*/ 1502316 w 1533524"/>
                  <a:gd name="connsiteY0" fmla="*/ 0 h 548640"/>
                  <a:gd name="connsiteX1" fmla="*/ 0 w 1533524"/>
                  <a:gd name="connsiteY1" fmla="*/ 0 h 548640"/>
                  <a:gd name="connsiteX2" fmla="*/ 27005 w 1533524"/>
                  <a:gd name="connsiteY2" fmla="*/ 40916 h 548640"/>
                  <a:gd name="connsiteX3" fmla="*/ 115217 w 1533524"/>
                  <a:gd name="connsiteY3" fmla="*/ 150188 h 548640"/>
                  <a:gd name="connsiteX4" fmla="*/ 211449 w 1533524"/>
                  <a:gd name="connsiteY4" fmla="*/ 280383 h 548640"/>
                  <a:gd name="connsiteX5" fmla="*/ 421015 w 1533524"/>
                  <a:gd name="connsiteY5" fmla="*/ 548640 h 548640"/>
                  <a:gd name="connsiteX6" fmla="*/ 1533524 w 1533524"/>
                  <a:gd name="connsiteY6" fmla="*/ 548640 h 548640"/>
                  <a:gd name="connsiteX0" fmla="*/ 1502316 w 1533524"/>
                  <a:gd name="connsiteY0" fmla="*/ 0 h 548640"/>
                  <a:gd name="connsiteX1" fmla="*/ 0 w 1533524"/>
                  <a:gd name="connsiteY1" fmla="*/ 0 h 548640"/>
                  <a:gd name="connsiteX2" fmla="*/ 27005 w 1533524"/>
                  <a:gd name="connsiteY2" fmla="*/ 40916 h 548640"/>
                  <a:gd name="connsiteX3" fmla="*/ 115217 w 1533524"/>
                  <a:gd name="connsiteY3" fmla="*/ 150188 h 548640"/>
                  <a:gd name="connsiteX4" fmla="*/ 211449 w 1533524"/>
                  <a:gd name="connsiteY4" fmla="*/ 280383 h 548640"/>
                  <a:gd name="connsiteX5" fmla="*/ 279613 w 1533524"/>
                  <a:gd name="connsiteY5" fmla="*/ 357106 h 548640"/>
                  <a:gd name="connsiteX6" fmla="*/ 421015 w 1533524"/>
                  <a:gd name="connsiteY6" fmla="*/ 548640 h 548640"/>
                  <a:gd name="connsiteX7" fmla="*/ 1533524 w 1533524"/>
                  <a:gd name="connsiteY7" fmla="*/ 548640 h 548640"/>
                  <a:gd name="connsiteX0" fmla="*/ 1502316 w 1533524"/>
                  <a:gd name="connsiteY0" fmla="*/ 0 h 548640"/>
                  <a:gd name="connsiteX1" fmla="*/ 0 w 1533524"/>
                  <a:gd name="connsiteY1" fmla="*/ 0 h 548640"/>
                  <a:gd name="connsiteX2" fmla="*/ 27005 w 1533524"/>
                  <a:gd name="connsiteY2" fmla="*/ 40916 h 548640"/>
                  <a:gd name="connsiteX3" fmla="*/ 115217 w 1533524"/>
                  <a:gd name="connsiteY3" fmla="*/ 150188 h 548640"/>
                  <a:gd name="connsiteX4" fmla="*/ 211449 w 1533524"/>
                  <a:gd name="connsiteY4" fmla="*/ 280383 h 548640"/>
                  <a:gd name="connsiteX5" fmla="*/ 279613 w 1533524"/>
                  <a:gd name="connsiteY5" fmla="*/ 357106 h 548640"/>
                  <a:gd name="connsiteX6" fmla="*/ 375845 w 1533524"/>
                  <a:gd name="connsiteY6" fmla="*/ 482652 h 548640"/>
                  <a:gd name="connsiteX7" fmla="*/ 421015 w 1533524"/>
                  <a:gd name="connsiteY7" fmla="*/ 548640 h 548640"/>
                  <a:gd name="connsiteX8" fmla="*/ 1533524 w 1533524"/>
                  <a:gd name="connsiteY8" fmla="*/ 548640 h 548640"/>
                  <a:gd name="connsiteX0" fmla="*/ 1502316 w 1533524"/>
                  <a:gd name="connsiteY0" fmla="*/ 0 h 548640"/>
                  <a:gd name="connsiteX1" fmla="*/ 0 w 1533524"/>
                  <a:gd name="connsiteY1" fmla="*/ 0 h 548640"/>
                  <a:gd name="connsiteX2" fmla="*/ 27005 w 1533524"/>
                  <a:gd name="connsiteY2" fmla="*/ 40916 h 548640"/>
                  <a:gd name="connsiteX3" fmla="*/ 115217 w 1533524"/>
                  <a:gd name="connsiteY3" fmla="*/ 150188 h 548640"/>
                  <a:gd name="connsiteX4" fmla="*/ 211449 w 1533524"/>
                  <a:gd name="connsiteY4" fmla="*/ 280383 h 548640"/>
                  <a:gd name="connsiteX5" fmla="*/ 279613 w 1533524"/>
                  <a:gd name="connsiteY5" fmla="*/ 357106 h 548640"/>
                  <a:gd name="connsiteX6" fmla="*/ 375845 w 1533524"/>
                  <a:gd name="connsiteY6" fmla="*/ 482652 h 548640"/>
                  <a:gd name="connsiteX7" fmla="*/ 319682 w 1533524"/>
                  <a:gd name="connsiteY7" fmla="*/ 517514 h 548640"/>
                  <a:gd name="connsiteX8" fmla="*/ 421015 w 1533524"/>
                  <a:gd name="connsiteY8" fmla="*/ 548640 h 548640"/>
                  <a:gd name="connsiteX9" fmla="*/ 1533524 w 1533524"/>
                  <a:gd name="connsiteY9" fmla="*/ 548640 h 548640"/>
                  <a:gd name="connsiteX0" fmla="*/ 1502316 w 1533524"/>
                  <a:gd name="connsiteY0" fmla="*/ 0 h 548640"/>
                  <a:gd name="connsiteX1" fmla="*/ 0 w 1533524"/>
                  <a:gd name="connsiteY1" fmla="*/ 0 h 548640"/>
                  <a:gd name="connsiteX2" fmla="*/ 27005 w 1533524"/>
                  <a:gd name="connsiteY2" fmla="*/ 40916 h 548640"/>
                  <a:gd name="connsiteX3" fmla="*/ 115217 w 1533524"/>
                  <a:gd name="connsiteY3" fmla="*/ 150188 h 548640"/>
                  <a:gd name="connsiteX4" fmla="*/ 211449 w 1533524"/>
                  <a:gd name="connsiteY4" fmla="*/ 280383 h 548640"/>
                  <a:gd name="connsiteX5" fmla="*/ 279613 w 1533524"/>
                  <a:gd name="connsiteY5" fmla="*/ 357106 h 548640"/>
                  <a:gd name="connsiteX6" fmla="*/ 255528 w 1533524"/>
                  <a:gd name="connsiteY6" fmla="*/ 482652 h 548640"/>
                  <a:gd name="connsiteX7" fmla="*/ 319682 w 1533524"/>
                  <a:gd name="connsiteY7" fmla="*/ 517514 h 548640"/>
                  <a:gd name="connsiteX8" fmla="*/ 421015 w 1533524"/>
                  <a:gd name="connsiteY8" fmla="*/ 548640 h 548640"/>
                  <a:gd name="connsiteX9" fmla="*/ 1533524 w 1533524"/>
                  <a:gd name="connsiteY9" fmla="*/ 548640 h 548640"/>
                  <a:gd name="connsiteX0" fmla="*/ 1502316 w 1533524"/>
                  <a:gd name="connsiteY0" fmla="*/ 0 h 548640"/>
                  <a:gd name="connsiteX1" fmla="*/ 0 w 1533524"/>
                  <a:gd name="connsiteY1" fmla="*/ 0 h 548640"/>
                  <a:gd name="connsiteX2" fmla="*/ 27005 w 1533524"/>
                  <a:gd name="connsiteY2" fmla="*/ 40916 h 548640"/>
                  <a:gd name="connsiteX3" fmla="*/ 115217 w 1533524"/>
                  <a:gd name="connsiteY3" fmla="*/ 150188 h 548640"/>
                  <a:gd name="connsiteX4" fmla="*/ 211449 w 1533524"/>
                  <a:gd name="connsiteY4" fmla="*/ 280383 h 548640"/>
                  <a:gd name="connsiteX5" fmla="*/ 159296 w 1533524"/>
                  <a:gd name="connsiteY5" fmla="*/ 426843 h 548640"/>
                  <a:gd name="connsiteX6" fmla="*/ 255528 w 1533524"/>
                  <a:gd name="connsiteY6" fmla="*/ 482652 h 548640"/>
                  <a:gd name="connsiteX7" fmla="*/ 319682 w 1533524"/>
                  <a:gd name="connsiteY7" fmla="*/ 517514 h 548640"/>
                  <a:gd name="connsiteX8" fmla="*/ 421015 w 1533524"/>
                  <a:gd name="connsiteY8" fmla="*/ 548640 h 548640"/>
                  <a:gd name="connsiteX9" fmla="*/ 1533524 w 1533524"/>
                  <a:gd name="connsiteY9" fmla="*/ 548640 h 548640"/>
                  <a:gd name="connsiteX0" fmla="*/ 1502316 w 1533524"/>
                  <a:gd name="connsiteY0" fmla="*/ 0 h 548640"/>
                  <a:gd name="connsiteX1" fmla="*/ 0 w 1533524"/>
                  <a:gd name="connsiteY1" fmla="*/ 0 h 548640"/>
                  <a:gd name="connsiteX2" fmla="*/ 27005 w 1533524"/>
                  <a:gd name="connsiteY2" fmla="*/ 40916 h 548640"/>
                  <a:gd name="connsiteX3" fmla="*/ 115217 w 1533524"/>
                  <a:gd name="connsiteY3" fmla="*/ 150188 h 548640"/>
                  <a:gd name="connsiteX4" fmla="*/ 91132 w 1533524"/>
                  <a:gd name="connsiteY4" fmla="*/ 350120 h 548640"/>
                  <a:gd name="connsiteX5" fmla="*/ 159296 w 1533524"/>
                  <a:gd name="connsiteY5" fmla="*/ 426843 h 548640"/>
                  <a:gd name="connsiteX6" fmla="*/ 255528 w 1533524"/>
                  <a:gd name="connsiteY6" fmla="*/ 482652 h 548640"/>
                  <a:gd name="connsiteX7" fmla="*/ 319682 w 1533524"/>
                  <a:gd name="connsiteY7" fmla="*/ 517514 h 548640"/>
                  <a:gd name="connsiteX8" fmla="*/ 421015 w 1533524"/>
                  <a:gd name="connsiteY8" fmla="*/ 548640 h 548640"/>
                  <a:gd name="connsiteX9" fmla="*/ 1533524 w 1533524"/>
                  <a:gd name="connsiteY9" fmla="*/ 548640 h 548640"/>
                  <a:gd name="connsiteX0" fmla="*/ 1502316 w 1533524"/>
                  <a:gd name="connsiteY0" fmla="*/ 0 h 548640"/>
                  <a:gd name="connsiteX1" fmla="*/ 0 w 1533524"/>
                  <a:gd name="connsiteY1" fmla="*/ 0 h 548640"/>
                  <a:gd name="connsiteX2" fmla="*/ 27005 w 1533524"/>
                  <a:gd name="connsiteY2" fmla="*/ 40916 h 548640"/>
                  <a:gd name="connsiteX3" fmla="*/ 55045 w 1533524"/>
                  <a:gd name="connsiteY3" fmla="*/ 254799 h 548640"/>
                  <a:gd name="connsiteX4" fmla="*/ 91132 w 1533524"/>
                  <a:gd name="connsiteY4" fmla="*/ 350120 h 548640"/>
                  <a:gd name="connsiteX5" fmla="*/ 159296 w 1533524"/>
                  <a:gd name="connsiteY5" fmla="*/ 426843 h 548640"/>
                  <a:gd name="connsiteX6" fmla="*/ 255528 w 1533524"/>
                  <a:gd name="connsiteY6" fmla="*/ 482652 h 548640"/>
                  <a:gd name="connsiteX7" fmla="*/ 319682 w 1533524"/>
                  <a:gd name="connsiteY7" fmla="*/ 517514 h 548640"/>
                  <a:gd name="connsiteX8" fmla="*/ 421015 w 1533524"/>
                  <a:gd name="connsiteY8" fmla="*/ 548640 h 548640"/>
                  <a:gd name="connsiteX9" fmla="*/ 1533524 w 1533524"/>
                  <a:gd name="connsiteY9" fmla="*/ 548640 h 548640"/>
                  <a:gd name="connsiteX0" fmla="*/ 1531473 w 1562681"/>
                  <a:gd name="connsiteY0" fmla="*/ 0 h 548640"/>
                  <a:gd name="connsiteX1" fmla="*/ 29157 w 1562681"/>
                  <a:gd name="connsiteY1" fmla="*/ 0 h 548640"/>
                  <a:gd name="connsiteX2" fmla="*/ 56162 w 1562681"/>
                  <a:gd name="connsiteY2" fmla="*/ 40916 h 548640"/>
                  <a:gd name="connsiteX3" fmla="*/ 0 w 1562681"/>
                  <a:gd name="connsiteY3" fmla="*/ 40916 h 548640"/>
                  <a:gd name="connsiteX4" fmla="*/ 84202 w 1562681"/>
                  <a:gd name="connsiteY4" fmla="*/ 254799 h 548640"/>
                  <a:gd name="connsiteX5" fmla="*/ 120289 w 1562681"/>
                  <a:gd name="connsiteY5" fmla="*/ 350120 h 548640"/>
                  <a:gd name="connsiteX6" fmla="*/ 188453 w 1562681"/>
                  <a:gd name="connsiteY6" fmla="*/ 426843 h 548640"/>
                  <a:gd name="connsiteX7" fmla="*/ 284685 w 1562681"/>
                  <a:gd name="connsiteY7" fmla="*/ 482652 h 548640"/>
                  <a:gd name="connsiteX8" fmla="*/ 348839 w 1562681"/>
                  <a:gd name="connsiteY8" fmla="*/ 517514 h 548640"/>
                  <a:gd name="connsiteX9" fmla="*/ 450172 w 1562681"/>
                  <a:gd name="connsiteY9" fmla="*/ 548640 h 548640"/>
                  <a:gd name="connsiteX10" fmla="*/ 1562681 w 1562681"/>
                  <a:gd name="connsiteY10" fmla="*/ 548640 h 548640"/>
                  <a:gd name="connsiteX0" fmla="*/ 1539515 w 1570723"/>
                  <a:gd name="connsiteY0" fmla="*/ 0 h 548640"/>
                  <a:gd name="connsiteX1" fmla="*/ 37199 w 1570723"/>
                  <a:gd name="connsiteY1" fmla="*/ 0 h 548640"/>
                  <a:gd name="connsiteX2" fmla="*/ 64204 w 1570723"/>
                  <a:gd name="connsiteY2" fmla="*/ 40916 h 548640"/>
                  <a:gd name="connsiteX3" fmla="*/ 8042 w 1570723"/>
                  <a:gd name="connsiteY3" fmla="*/ 40916 h 548640"/>
                  <a:gd name="connsiteX4" fmla="*/ 0 w 1570723"/>
                  <a:gd name="connsiteY4" fmla="*/ 119938 h 548640"/>
                  <a:gd name="connsiteX5" fmla="*/ 128331 w 1570723"/>
                  <a:gd name="connsiteY5" fmla="*/ 350120 h 548640"/>
                  <a:gd name="connsiteX6" fmla="*/ 196495 w 1570723"/>
                  <a:gd name="connsiteY6" fmla="*/ 426843 h 548640"/>
                  <a:gd name="connsiteX7" fmla="*/ 292727 w 1570723"/>
                  <a:gd name="connsiteY7" fmla="*/ 482652 h 548640"/>
                  <a:gd name="connsiteX8" fmla="*/ 356881 w 1570723"/>
                  <a:gd name="connsiteY8" fmla="*/ 517514 h 548640"/>
                  <a:gd name="connsiteX9" fmla="*/ 458214 w 1570723"/>
                  <a:gd name="connsiteY9" fmla="*/ 548640 h 548640"/>
                  <a:gd name="connsiteX10" fmla="*/ 1570723 w 1570723"/>
                  <a:gd name="connsiteY10" fmla="*/ 548640 h 548640"/>
                  <a:gd name="connsiteX0" fmla="*/ 1539515 w 1570723"/>
                  <a:gd name="connsiteY0" fmla="*/ 0 h 548640"/>
                  <a:gd name="connsiteX1" fmla="*/ 37199 w 1570723"/>
                  <a:gd name="connsiteY1" fmla="*/ 0 h 548640"/>
                  <a:gd name="connsiteX2" fmla="*/ 64204 w 1570723"/>
                  <a:gd name="connsiteY2" fmla="*/ 40916 h 548640"/>
                  <a:gd name="connsiteX3" fmla="*/ 8042 w 1570723"/>
                  <a:gd name="connsiteY3" fmla="*/ 40916 h 548640"/>
                  <a:gd name="connsiteX4" fmla="*/ 0 w 1570723"/>
                  <a:gd name="connsiteY4" fmla="*/ 119938 h 548640"/>
                  <a:gd name="connsiteX5" fmla="*/ 76234 w 1570723"/>
                  <a:gd name="connsiteY5" fmla="*/ 243185 h 548640"/>
                  <a:gd name="connsiteX6" fmla="*/ 128331 w 1570723"/>
                  <a:gd name="connsiteY6" fmla="*/ 350120 h 548640"/>
                  <a:gd name="connsiteX7" fmla="*/ 196495 w 1570723"/>
                  <a:gd name="connsiteY7" fmla="*/ 426843 h 548640"/>
                  <a:gd name="connsiteX8" fmla="*/ 292727 w 1570723"/>
                  <a:gd name="connsiteY8" fmla="*/ 482652 h 548640"/>
                  <a:gd name="connsiteX9" fmla="*/ 356881 w 1570723"/>
                  <a:gd name="connsiteY9" fmla="*/ 517514 h 548640"/>
                  <a:gd name="connsiteX10" fmla="*/ 458214 w 1570723"/>
                  <a:gd name="connsiteY10" fmla="*/ 548640 h 548640"/>
                  <a:gd name="connsiteX11" fmla="*/ 1570723 w 1570723"/>
                  <a:gd name="connsiteY11" fmla="*/ 548640 h 548640"/>
                  <a:gd name="connsiteX0" fmla="*/ 1539515 w 1570723"/>
                  <a:gd name="connsiteY0" fmla="*/ 0 h 548640"/>
                  <a:gd name="connsiteX1" fmla="*/ 37199 w 1570723"/>
                  <a:gd name="connsiteY1" fmla="*/ 0 h 548640"/>
                  <a:gd name="connsiteX2" fmla="*/ 64204 w 1570723"/>
                  <a:gd name="connsiteY2" fmla="*/ 40916 h 548640"/>
                  <a:gd name="connsiteX3" fmla="*/ 8042 w 1570723"/>
                  <a:gd name="connsiteY3" fmla="*/ 40916 h 548640"/>
                  <a:gd name="connsiteX4" fmla="*/ 0 w 1570723"/>
                  <a:gd name="connsiteY4" fmla="*/ 119938 h 548640"/>
                  <a:gd name="connsiteX5" fmla="*/ 76234 w 1570723"/>
                  <a:gd name="connsiteY5" fmla="*/ 243185 h 548640"/>
                  <a:gd name="connsiteX6" fmla="*/ 128331 w 1570723"/>
                  <a:gd name="connsiteY6" fmla="*/ 350120 h 548640"/>
                  <a:gd name="connsiteX7" fmla="*/ 196495 w 1570723"/>
                  <a:gd name="connsiteY7" fmla="*/ 426843 h 548640"/>
                  <a:gd name="connsiteX8" fmla="*/ 292727 w 1570723"/>
                  <a:gd name="connsiteY8" fmla="*/ 482652 h 548640"/>
                  <a:gd name="connsiteX9" fmla="*/ 356881 w 1570723"/>
                  <a:gd name="connsiteY9" fmla="*/ 517514 h 548640"/>
                  <a:gd name="connsiteX10" fmla="*/ 458214 w 1570723"/>
                  <a:gd name="connsiteY10" fmla="*/ 548640 h 548640"/>
                  <a:gd name="connsiteX11" fmla="*/ 1570723 w 1570723"/>
                  <a:gd name="connsiteY11" fmla="*/ 548640 h 548640"/>
                  <a:gd name="connsiteX0" fmla="*/ 1539515 w 1570723"/>
                  <a:gd name="connsiteY0" fmla="*/ 0 h 548640"/>
                  <a:gd name="connsiteX1" fmla="*/ 37199 w 1570723"/>
                  <a:gd name="connsiteY1" fmla="*/ 0 h 548640"/>
                  <a:gd name="connsiteX2" fmla="*/ 64204 w 1570723"/>
                  <a:gd name="connsiteY2" fmla="*/ 40916 h 548640"/>
                  <a:gd name="connsiteX3" fmla="*/ 8042 w 1570723"/>
                  <a:gd name="connsiteY3" fmla="*/ 40916 h 548640"/>
                  <a:gd name="connsiteX4" fmla="*/ 0 w 1570723"/>
                  <a:gd name="connsiteY4" fmla="*/ 119938 h 548640"/>
                  <a:gd name="connsiteX5" fmla="*/ 16067 w 1570723"/>
                  <a:gd name="connsiteY5" fmla="*/ 212946 h 548640"/>
                  <a:gd name="connsiteX6" fmla="*/ 128331 w 1570723"/>
                  <a:gd name="connsiteY6" fmla="*/ 350120 h 548640"/>
                  <a:gd name="connsiteX7" fmla="*/ 196495 w 1570723"/>
                  <a:gd name="connsiteY7" fmla="*/ 426843 h 548640"/>
                  <a:gd name="connsiteX8" fmla="*/ 292727 w 1570723"/>
                  <a:gd name="connsiteY8" fmla="*/ 482652 h 548640"/>
                  <a:gd name="connsiteX9" fmla="*/ 356881 w 1570723"/>
                  <a:gd name="connsiteY9" fmla="*/ 517514 h 548640"/>
                  <a:gd name="connsiteX10" fmla="*/ 458214 w 1570723"/>
                  <a:gd name="connsiteY10" fmla="*/ 548640 h 548640"/>
                  <a:gd name="connsiteX11" fmla="*/ 1570723 w 1570723"/>
                  <a:gd name="connsiteY11" fmla="*/ 548640 h 548640"/>
                  <a:gd name="connsiteX0" fmla="*/ 1539515 w 1570723"/>
                  <a:gd name="connsiteY0" fmla="*/ 0 h 548640"/>
                  <a:gd name="connsiteX1" fmla="*/ 37199 w 1570723"/>
                  <a:gd name="connsiteY1" fmla="*/ 0 h 548640"/>
                  <a:gd name="connsiteX2" fmla="*/ 64204 w 1570723"/>
                  <a:gd name="connsiteY2" fmla="*/ 40916 h 548640"/>
                  <a:gd name="connsiteX3" fmla="*/ 8042 w 1570723"/>
                  <a:gd name="connsiteY3" fmla="*/ 40916 h 548640"/>
                  <a:gd name="connsiteX4" fmla="*/ 0 w 1570723"/>
                  <a:gd name="connsiteY4" fmla="*/ 119938 h 548640"/>
                  <a:gd name="connsiteX5" fmla="*/ 16067 w 1570723"/>
                  <a:gd name="connsiteY5" fmla="*/ 212946 h 548640"/>
                  <a:gd name="connsiteX6" fmla="*/ 80243 w 1570723"/>
                  <a:gd name="connsiteY6" fmla="*/ 292008 h 548640"/>
                  <a:gd name="connsiteX7" fmla="*/ 128331 w 1570723"/>
                  <a:gd name="connsiteY7" fmla="*/ 350120 h 548640"/>
                  <a:gd name="connsiteX8" fmla="*/ 196495 w 1570723"/>
                  <a:gd name="connsiteY8" fmla="*/ 426843 h 548640"/>
                  <a:gd name="connsiteX9" fmla="*/ 292727 w 1570723"/>
                  <a:gd name="connsiteY9" fmla="*/ 482652 h 548640"/>
                  <a:gd name="connsiteX10" fmla="*/ 356881 w 1570723"/>
                  <a:gd name="connsiteY10" fmla="*/ 517514 h 548640"/>
                  <a:gd name="connsiteX11" fmla="*/ 458214 w 1570723"/>
                  <a:gd name="connsiteY11" fmla="*/ 548640 h 548640"/>
                  <a:gd name="connsiteX12" fmla="*/ 1570723 w 1570723"/>
                  <a:gd name="connsiteY12" fmla="*/ 548640 h 548640"/>
                  <a:gd name="connsiteX0" fmla="*/ 1539515 w 1570723"/>
                  <a:gd name="connsiteY0" fmla="*/ 0 h 548640"/>
                  <a:gd name="connsiteX1" fmla="*/ 37199 w 1570723"/>
                  <a:gd name="connsiteY1" fmla="*/ 0 h 548640"/>
                  <a:gd name="connsiteX2" fmla="*/ 64204 w 1570723"/>
                  <a:gd name="connsiteY2" fmla="*/ 40916 h 548640"/>
                  <a:gd name="connsiteX3" fmla="*/ 8042 w 1570723"/>
                  <a:gd name="connsiteY3" fmla="*/ 40916 h 548640"/>
                  <a:gd name="connsiteX4" fmla="*/ 0 w 1570723"/>
                  <a:gd name="connsiteY4" fmla="*/ 119938 h 548640"/>
                  <a:gd name="connsiteX5" fmla="*/ 16067 w 1570723"/>
                  <a:gd name="connsiteY5" fmla="*/ 212946 h 548640"/>
                  <a:gd name="connsiteX6" fmla="*/ 64205 w 1570723"/>
                  <a:gd name="connsiteY6" fmla="*/ 315257 h 548640"/>
                  <a:gd name="connsiteX7" fmla="*/ 128331 w 1570723"/>
                  <a:gd name="connsiteY7" fmla="*/ 350120 h 548640"/>
                  <a:gd name="connsiteX8" fmla="*/ 196495 w 1570723"/>
                  <a:gd name="connsiteY8" fmla="*/ 426843 h 548640"/>
                  <a:gd name="connsiteX9" fmla="*/ 292727 w 1570723"/>
                  <a:gd name="connsiteY9" fmla="*/ 482652 h 548640"/>
                  <a:gd name="connsiteX10" fmla="*/ 356881 w 1570723"/>
                  <a:gd name="connsiteY10" fmla="*/ 517514 h 548640"/>
                  <a:gd name="connsiteX11" fmla="*/ 458214 w 1570723"/>
                  <a:gd name="connsiteY11" fmla="*/ 548640 h 548640"/>
                  <a:gd name="connsiteX12" fmla="*/ 1570723 w 1570723"/>
                  <a:gd name="connsiteY12" fmla="*/ 548640 h 548640"/>
                  <a:gd name="connsiteX0" fmla="*/ 1539515 w 1570723"/>
                  <a:gd name="connsiteY0" fmla="*/ 0 h 548640"/>
                  <a:gd name="connsiteX1" fmla="*/ 37199 w 1570723"/>
                  <a:gd name="connsiteY1" fmla="*/ 0 h 548640"/>
                  <a:gd name="connsiteX2" fmla="*/ 64204 w 1570723"/>
                  <a:gd name="connsiteY2" fmla="*/ 40916 h 548640"/>
                  <a:gd name="connsiteX3" fmla="*/ 8042 w 1570723"/>
                  <a:gd name="connsiteY3" fmla="*/ 40916 h 548640"/>
                  <a:gd name="connsiteX4" fmla="*/ 0 w 1570723"/>
                  <a:gd name="connsiteY4" fmla="*/ 119938 h 548640"/>
                  <a:gd name="connsiteX5" fmla="*/ 16067 w 1570723"/>
                  <a:gd name="connsiteY5" fmla="*/ 212946 h 548640"/>
                  <a:gd name="connsiteX6" fmla="*/ 64205 w 1570723"/>
                  <a:gd name="connsiteY6" fmla="*/ 315257 h 548640"/>
                  <a:gd name="connsiteX7" fmla="*/ 128331 w 1570723"/>
                  <a:gd name="connsiteY7" fmla="*/ 373369 h 548640"/>
                  <a:gd name="connsiteX8" fmla="*/ 196495 w 1570723"/>
                  <a:gd name="connsiteY8" fmla="*/ 426843 h 548640"/>
                  <a:gd name="connsiteX9" fmla="*/ 292727 w 1570723"/>
                  <a:gd name="connsiteY9" fmla="*/ 482652 h 548640"/>
                  <a:gd name="connsiteX10" fmla="*/ 356881 w 1570723"/>
                  <a:gd name="connsiteY10" fmla="*/ 517514 h 548640"/>
                  <a:gd name="connsiteX11" fmla="*/ 458214 w 1570723"/>
                  <a:gd name="connsiteY11" fmla="*/ 548640 h 548640"/>
                  <a:gd name="connsiteX12" fmla="*/ 1570723 w 1570723"/>
                  <a:gd name="connsiteY12" fmla="*/ 548640 h 548640"/>
                  <a:gd name="connsiteX0" fmla="*/ 1547507 w 1578715"/>
                  <a:gd name="connsiteY0" fmla="*/ 0 h 548640"/>
                  <a:gd name="connsiteX1" fmla="*/ 45191 w 1578715"/>
                  <a:gd name="connsiteY1" fmla="*/ 0 h 548640"/>
                  <a:gd name="connsiteX2" fmla="*/ 0 w 1578715"/>
                  <a:gd name="connsiteY2" fmla="*/ 29278 h 548640"/>
                  <a:gd name="connsiteX3" fmla="*/ 16034 w 1578715"/>
                  <a:gd name="connsiteY3" fmla="*/ 40916 h 548640"/>
                  <a:gd name="connsiteX4" fmla="*/ 7992 w 1578715"/>
                  <a:gd name="connsiteY4" fmla="*/ 119938 h 548640"/>
                  <a:gd name="connsiteX5" fmla="*/ 24059 w 1578715"/>
                  <a:gd name="connsiteY5" fmla="*/ 212946 h 548640"/>
                  <a:gd name="connsiteX6" fmla="*/ 72197 w 1578715"/>
                  <a:gd name="connsiteY6" fmla="*/ 315257 h 548640"/>
                  <a:gd name="connsiteX7" fmla="*/ 136323 w 1578715"/>
                  <a:gd name="connsiteY7" fmla="*/ 373369 h 548640"/>
                  <a:gd name="connsiteX8" fmla="*/ 204487 w 1578715"/>
                  <a:gd name="connsiteY8" fmla="*/ 426843 h 548640"/>
                  <a:gd name="connsiteX9" fmla="*/ 300719 w 1578715"/>
                  <a:gd name="connsiteY9" fmla="*/ 482652 h 548640"/>
                  <a:gd name="connsiteX10" fmla="*/ 364873 w 1578715"/>
                  <a:gd name="connsiteY10" fmla="*/ 517514 h 548640"/>
                  <a:gd name="connsiteX11" fmla="*/ 466206 w 1578715"/>
                  <a:gd name="connsiteY11" fmla="*/ 548640 h 548640"/>
                  <a:gd name="connsiteX12" fmla="*/ 1578715 w 1578715"/>
                  <a:gd name="connsiteY12" fmla="*/ 548640 h 548640"/>
                  <a:gd name="connsiteX0" fmla="*/ 1547507 w 1578715"/>
                  <a:gd name="connsiteY0" fmla="*/ 0 h 548640"/>
                  <a:gd name="connsiteX1" fmla="*/ 45191 w 1578715"/>
                  <a:gd name="connsiteY1" fmla="*/ 0 h 548640"/>
                  <a:gd name="connsiteX2" fmla="*/ 0 w 1578715"/>
                  <a:gd name="connsiteY2" fmla="*/ 29278 h 548640"/>
                  <a:gd name="connsiteX3" fmla="*/ 16034 w 1578715"/>
                  <a:gd name="connsiteY3" fmla="*/ 40916 h 548640"/>
                  <a:gd name="connsiteX4" fmla="*/ 7992 w 1578715"/>
                  <a:gd name="connsiteY4" fmla="*/ 119938 h 548640"/>
                  <a:gd name="connsiteX5" fmla="*/ 24059 w 1578715"/>
                  <a:gd name="connsiteY5" fmla="*/ 212946 h 548640"/>
                  <a:gd name="connsiteX6" fmla="*/ 72197 w 1578715"/>
                  <a:gd name="connsiteY6" fmla="*/ 315257 h 548640"/>
                  <a:gd name="connsiteX7" fmla="*/ 136323 w 1578715"/>
                  <a:gd name="connsiteY7" fmla="*/ 373369 h 548640"/>
                  <a:gd name="connsiteX8" fmla="*/ 204487 w 1578715"/>
                  <a:gd name="connsiteY8" fmla="*/ 426843 h 548640"/>
                  <a:gd name="connsiteX9" fmla="*/ 300719 w 1578715"/>
                  <a:gd name="connsiteY9" fmla="*/ 482652 h 548640"/>
                  <a:gd name="connsiteX10" fmla="*/ 364873 w 1578715"/>
                  <a:gd name="connsiteY10" fmla="*/ 517514 h 548640"/>
                  <a:gd name="connsiteX11" fmla="*/ 466206 w 1578715"/>
                  <a:gd name="connsiteY11" fmla="*/ 548640 h 548640"/>
                  <a:gd name="connsiteX12" fmla="*/ 1578715 w 1578715"/>
                  <a:gd name="connsiteY12" fmla="*/ 548640 h 548640"/>
                  <a:gd name="connsiteX0" fmla="*/ 1547533 w 1578741"/>
                  <a:gd name="connsiteY0" fmla="*/ 0 h 548640"/>
                  <a:gd name="connsiteX1" fmla="*/ 45217 w 1578741"/>
                  <a:gd name="connsiteY1" fmla="*/ 0 h 548640"/>
                  <a:gd name="connsiteX2" fmla="*/ 26 w 1578741"/>
                  <a:gd name="connsiteY2" fmla="*/ 29278 h 548640"/>
                  <a:gd name="connsiteX3" fmla="*/ 0 w 1578741"/>
                  <a:gd name="connsiteY3" fmla="*/ 87401 h 548640"/>
                  <a:gd name="connsiteX4" fmla="*/ 8018 w 1578741"/>
                  <a:gd name="connsiteY4" fmla="*/ 119938 h 548640"/>
                  <a:gd name="connsiteX5" fmla="*/ 24085 w 1578741"/>
                  <a:gd name="connsiteY5" fmla="*/ 212946 h 548640"/>
                  <a:gd name="connsiteX6" fmla="*/ 72223 w 1578741"/>
                  <a:gd name="connsiteY6" fmla="*/ 315257 h 548640"/>
                  <a:gd name="connsiteX7" fmla="*/ 136349 w 1578741"/>
                  <a:gd name="connsiteY7" fmla="*/ 373369 h 548640"/>
                  <a:gd name="connsiteX8" fmla="*/ 204513 w 1578741"/>
                  <a:gd name="connsiteY8" fmla="*/ 426843 h 548640"/>
                  <a:gd name="connsiteX9" fmla="*/ 300745 w 1578741"/>
                  <a:gd name="connsiteY9" fmla="*/ 482652 h 548640"/>
                  <a:gd name="connsiteX10" fmla="*/ 364899 w 1578741"/>
                  <a:gd name="connsiteY10" fmla="*/ 517514 h 548640"/>
                  <a:gd name="connsiteX11" fmla="*/ 466232 w 1578741"/>
                  <a:gd name="connsiteY11" fmla="*/ 548640 h 548640"/>
                  <a:gd name="connsiteX12" fmla="*/ 1578741 w 1578741"/>
                  <a:gd name="connsiteY12" fmla="*/ 548640 h 548640"/>
                  <a:gd name="connsiteX0" fmla="*/ 1547533 w 1578741"/>
                  <a:gd name="connsiteY0" fmla="*/ 0 h 548640"/>
                  <a:gd name="connsiteX1" fmla="*/ 33166 w 1578741"/>
                  <a:gd name="connsiteY1" fmla="*/ 6961 h 548640"/>
                  <a:gd name="connsiteX2" fmla="*/ 26 w 1578741"/>
                  <a:gd name="connsiteY2" fmla="*/ 29278 h 548640"/>
                  <a:gd name="connsiteX3" fmla="*/ 0 w 1578741"/>
                  <a:gd name="connsiteY3" fmla="*/ 87401 h 548640"/>
                  <a:gd name="connsiteX4" fmla="*/ 8018 w 1578741"/>
                  <a:gd name="connsiteY4" fmla="*/ 119938 h 548640"/>
                  <a:gd name="connsiteX5" fmla="*/ 24085 w 1578741"/>
                  <a:gd name="connsiteY5" fmla="*/ 212946 h 548640"/>
                  <a:gd name="connsiteX6" fmla="*/ 72223 w 1578741"/>
                  <a:gd name="connsiteY6" fmla="*/ 315257 h 548640"/>
                  <a:gd name="connsiteX7" fmla="*/ 136349 w 1578741"/>
                  <a:gd name="connsiteY7" fmla="*/ 373369 h 548640"/>
                  <a:gd name="connsiteX8" fmla="*/ 204513 w 1578741"/>
                  <a:gd name="connsiteY8" fmla="*/ 426843 h 548640"/>
                  <a:gd name="connsiteX9" fmla="*/ 300745 w 1578741"/>
                  <a:gd name="connsiteY9" fmla="*/ 482652 h 548640"/>
                  <a:gd name="connsiteX10" fmla="*/ 364899 w 1578741"/>
                  <a:gd name="connsiteY10" fmla="*/ 517514 h 548640"/>
                  <a:gd name="connsiteX11" fmla="*/ 466232 w 1578741"/>
                  <a:gd name="connsiteY11" fmla="*/ 548640 h 548640"/>
                  <a:gd name="connsiteX12" fmla="*/ 1578741 w 1578741"/>
                  <a:gd name="connsiteY12" fmla="*/ 548640 h 548640"/>
                  <a:gd name="connsiteX0" fmla="*/ 1547533 w 1578741"/>
                  <a:gd name="connsiteY0" fmla="*/ 0 h 548640"/>
                  <a:gd name="connsiteX1" fmla="*/ 33166 w 1578741"/>
                  <a:gd name="connsiteY1" fmla="*/ 6961 h 548640"/>
                  <a:gd name="connsiteX2" fmla="*/ 26 w 1578741"/>
                  <a:gd name="connsiteY2" fmla="*/ 29278 h 548640"/>
                  <a:gd name="connsiteX3" fmla="*/ 0 w 1578741"/>
                  <a:gd name="connsiteY3" fmla="*/ 87401 h 548640"/>
                  <a:gd name="connsiteX4" fmla="*/ 8018 w 1578741"/>
                  <a:gd name="connsiteY4" fmla="*/ 119938 h 548640"/>
                  <a:gd name="connsiteX5" fmla="*/ 24085 w 1578741"/>
                  <a:gd name="connsiteY5" fmla="*/ 212946 h 548640"/>
                  <a:gd name="connsiteX6" fmla="*/ 72223 w 1578741"/>
                  <a:gd name="connsiteY6" fmla="*/ 315257 h 548640"/>
                  <a:gd name="connsiteX7" fmla="*/ 136349 w 1578741"/>
                  <a:gd name="connsiteY7" fmla="*/ 373369 h 548640"/>
                  <a:gd name="connsiteX8" fmla="*/ 204513 w 1578741"/>
                  <a:gd name="connsiteY8" fmla="*/ 426843 h 548640"/>
                  <a:gd name="connsiteX9" fmla="*/ 300745 w 1578741"/>
                  <a:gd name="connsiteY9" fmla="*/ 482652 h 548640"/>
                  <a:gd name="connsiteX10" fmla="*/ 364899 w 1578741"/>
                  <a:gd name="connsiteY10" fmla="*/ 517514 h 548640"/>
                  <a:gd name="connsiteX11" fmla="*/ 466232 w 1578741"/>
                  <a:gd name="connsiteY11" fmla="*/ 548640 h 548640"/>
                  <a:gd name="connsiteX12" fmla="*/ 1363328 w 1578741"/>
                  <a:gd name="connsiteY12" fmla="*/ 545425 h 548640"/>
                  <a:gd name="connsiteX13" fmla="*/ 1578741 w 1578741"/>
                  <a:gd name="connsiteY13" fmla="*/ 548640 h 548640"/>
                  <a:gd name="connsiteX0" fmla="*/ 1547533 w 1578741"/>
                  <a:gd name="connsiteY0" fmla="*/ 0 h 548640"/>
                  <a:gd name="connsiteX1" fmla="*/ 33166 w 1578741"/>
                  <a:gd name="connsiteY1" fmla="*/ 6961 h 548640"/>
                  <a:gd name="connsiteX2" fmla="*/ 26 w 1578741"/>
                  <a:gd name="connsiteY2" fmla="*/ 29278 h 548640"/>
                  <a:gd name="connsiteX3" fmla="*/ 0 w 1578741"/>
                  <a:gd name="connsiteY3" fmla="*/ 87401 h 548640"/>
                  <a:gd name="connsiteX4" fmla="*/ 8018 w 1578741"/>
                  <a:gd name="connsiteY4" fmla="*/ 119938 h 548640"/>
                  <a:gd name="connsiteX5" fmla="*/ 24085 w 1578741"/>
                  <a:gd name="connsiteY5" fmla="*/ 212946 h 548640"/>
                  <a:gd name="connsiteX6" fmla="*/ 72223 w 1578741"/>
                  <a:gd name="connsiteY6" fmla="*/ 315257 h 548640"/>
                  <a:gd name="connsiteX7" fmla="*/ 136349 w 1578741"/>
                  <a:gd name="connsiteY7" fmla="*/ 373369 h 548640"/>
                  <a:gd name="connsiteX8" fmla="*/ 204513 w 1578741"/>
                  <a:gd name="connsiteY8" fmla="*/ 426843 h 548640"/>
                  <a:gd name="connsiteX9" fmla="*/ 300745 w 1578741"/>
                  <a:gd name="connsiteY9" fmla="*/ 482652 h 548640"/>
                  <a:gd name="connsiteX10" fmla="*/ 364899 w 1578741"/>
                  <a:gd name="connsiteY10" fmla="*/ 517514 h 548640"/>
                  <a:gd name="connsiteX11" fmla="*/ 466232 w 1578741"/>
                  <a:gd name="connsiteY11" fmla="*/ 548640 h 548640"/>
                  <a:gd name="connsiteX12" fmla="*/ 1379335 w 1578741"/>
                  <a:gd name="connsiteY12" fmla="*/ 547732 h 548640"/>
                  <a:gd name="connsiteX13" fmla="*/ 1578741 w 1578741"/>
                  <a:gd name="connsiteY13" fmla="*/ 548640 h 548640"/>
                  <a:gd name="connsiteX0" fmla="*/ 1547533 w 1574698"/>
                  <a:gd name="connsiteY0" fmla="*/ 0 h 548640"/>
                  <a:gd name="connsiteX1" fmla="*/ 33166 w 1574698"/>
                  <a:gd name="connsiteY1" fmla="*/ 6961 h 548640"/>
                  <a:gd name="connsiteX2" fmla="*/ 26 w 1574698"/>
                  <a:gd name="connsiteY2" fmla="*/ 29278 h 548640"/>
                  <a:gd name="connsiteX3" fmla="*/ 0 w 1574698"/>
                  <a:gd name="connsiteY3" fmla="*/ 87401 h 548640"/>
                  <a:gd name="connsiteX4" fmla="*/ 8018 w 1574698"/>
                  <a:gd name="connsiteY4" fmla="*/ 119938 h 548640"/>
                  <a:gd name="connsiteX5" fmla="*/ 24085 w 1574698"/>
                  <a:gd name="connsiteY5" fmla="*/ 212946 h 548640"/>
                  <a:gd name="connsiteX6" fmla="*/ 72223 w 1574698"/>
                  <a:gd name="connsiteY6" fmla="*/ 315257 h 548640"/>
                  <a:gd name="connsiteX7" fmla="*/ 136349 w 1574698"/>
                  <a:gd name="connsiteY7" fmla="*/ 373369 h 548640"/>
                  <a:gd name="connsiteX8" fmla="*/ 204513 w 1574698"/>
                  <a:gd name="connsiteY8" fmla="*/ 426843 h 548640"/>
                  <a:gd name="connsiteX9" fmla="*/ 300745 w 1574698"/>
                  <a:gd name="connsiteY9" fmla="*/ 482652 h 548640"/>
                  <a:gd name="connsiteX10" fmla="*/ 364899 w 1574698"/>
                  <a:gd name="connsiteY10" fmla="*/ 517514 h 548640"/>
                  <a:gd name="connsiteX11" fmla="*/ 466232 w 1574698"/>
                  <a:gd name="connsiteY11" fmla="*/ 548640 h 548640"/>
                  <a:gd name="connsiteX12" fmla="*/ 1379335 w 1574698"/>
                  <a:gd name="connsiteY12" fmla="*/ 547732 h 548640"/>
                  <a:gd name="connsiteX13" fmla="*/ 1574698 w 1574698"/>
                  <a:gd name="connsiteY13" fmla="*/ 457951 h 548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74698" h="548640">
                    <a:moveTo>
                      <a:pt x="1547533" y="0"/>
                    </a:moveTo>
                    <a:lnTo>
                      <a:pt x="33166" y="6961"/>
                    </a:lnTo>
                    <a:lnTo>
                      <a:pt x="26" y="29278"/>
                    </a:lnTo>
                    <a:cubicBezTo>
                      <a:pt x="17" y="48652"/>
                      <a:pt x="9" y="68027"/>
                      <a:pt x="0" y="87401"/>
                    </a:cubicBezTo>
                    <a:lnTo>
                      <a:pt x="8018" y="119938"/>
                    </a:lnTo>
                    <a:lnTo>
                      <a:pt x="24085" y="212946"/>
                    </a:lnTo>
                    <a:lnTo>
                      <a:pt x="72223" y="315257"/>
                    </a:lnTo>
                    <a:lnTo>
                      <a:pt x="136349" y="373369"/>
                    </a:lnTo>
                    <a:lnTo>
                      <a:pt x="204513" y="426843"/>
                    </a:lnTo>
                    <a:lnTo>
                      <a:pt x="300745" y="482652"/>
                    </a:lnTo>
                    <a:lnTo>
                      <a:pt x="364899" y="517514"/>
                    </a:lnTo>
                    <a:lnTo>
                      <a:pt x="466232" y="548640"/>
                    </a:lnTo>
                    <a:lnTo>
                      <a:pt x="1379335" y="547732"/>
                    </a:lnTo>
                    <a:lnTo>
                      <a:pt x="1574698" y="457951"/>
                    </a:lnTo>
                  </a:path>
                </a:pathLst>
              </a:cu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  <a:effectLst>
                <a:reflection blurRad="6350" stA="52000" endA="300" endPos="35000" dir="5400000" sy="-100000" algn="bl" rotWithShape="0"/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cxnSp>
            <p:nvCxnSpPr>
              <p:cNvPr id="453" name="AutoShape 148"/>
              <p:cNvCxnSpPr>
                <a:cxnSpLocks noChangeShapeType="1"/>
              </p:cNvCxnSpPr>
              <p:nvPr/>
            </p:nvCxnSpPr>
            <p:spPr bwMode="auto">
              <a:xfrm flipV="1">
                <a:off x="8367678" y="7492050"/>
                <a:ext cx="0" cy="27705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454" name="AutoShape 149"/>
              <p:cNvCxnSpPr>
                <a:cxnSpLocks noChangeShapeType="1"/>
              </p:cNvCxnSpPr>
              <p:nvPr/>
            </p:nvCxnSpPr>
            <p:spPr bwMode="auto">
              <a:xfrm flipV="1">
                <a:off x="8477538" y="7492050"/>
                <a:ext cx="0" cy="27705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455" name="AutoShape 151"/>
              <p:cNvCxnSpPr>
                <a:cxnSpLocks noChangeShapeType="1"/>
              </p:cNvCxnSpPr>
              <p:nvPr/>
            </p:nvCxnSpPr>
            <p:spPr bwMode="auto">
              <a:xfrm flipV="1">
                <a:off x="8587128" y="7492050"/>
                <a:ext cx="0" cy="27705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456" name="AutoShape 152"/>
              <p:cNvCxnSpPr>
                <a:cxnSpLocks noChangeShapeType="1"/>
              </p:cNvCxnSpPr>
              <p:nvPr/>
            </p:nvCxnSpPr>
            <p:spPr bwMode="auto">
              <a:xfrm flipV="1">
                <a:off x="8698122" y="7492050"/>
                <a:ext cx="0" cy="27705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457" name="AutoShape 153"/>
              <p:cNvCxnSpPr>
                <a:cxnSpLocks noChangeShapeType="1"/>
              </p:cNvCxnSpPr>
              <p:nvPr/>
            </p:nvCxnSpPr>
            <p:spPr bwMode="auto">
              <a:xfrm flipV="1">
                <a:off x="8808763" y="7492050"/>
                <a:ext cx="0" cy="27705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458" name="AutoShape 154"/>
              <p:cNvCxnSpPr>
                <a:cxnSpLocks noChangeShapeType="1"/>
              </p:cNvCxnSpPr>
              <p:nvPr/>
            </p:nvCxnSpPr>
            <p:spPr bwMode="auto">
              <a:xfrm flipV="1">
                <a:off x="8917636" y="7492050"/>
                <a:ext cx="0" cy="27705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459" name="AutoShape 155"/>
              <p:cNvCxnSpPr>
                <a:cxnSpLocks noChangeShapeType="1"/>
              </p:cNvCxnSpPr>
              <p:nvPr/>
            </p:nvCxnSpPr>
            <p:spPr bwMode="auto">
              <a:xfrm flipV="1">
                <a:off x="9028630" y="7492050"/>
                <a:ext cx="0" cy="27705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460" name="AutoShape 156"/>
              <p:cNvCxnSpPr>
                <a:cxnSpLocks noChangeShapeType="1"/>
              </p:cNvCxnSpPr>
              <p:nvPr/>
            </p:nvCxnSpPr>
            <p:spPr bwMode="auto">
              <a:xfrm flipV="1">
                <a:off x="9133086" y="7492050"/>
                <a:ext cx="0" cy="27705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461" name="AutoShape 157"/>
              <p:cNvCxnSpPr>
                <a:cxnSpLocks noChangeShapeType="1"/>
              </p:cNvCxnSpPr>
              <p:nvPr/>
            </p:nvCxnSpPr>
            <p:spPr bwMode="auto">
              <a:xfrm flipV="1">
                <a:off x="9243019" y="7492050"/>
                <a:ext cx="0" cy="27705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462" name="AutoShape 158"/>
              <p:cNvCxnSpPr>
                <a:cxnSpLocks noChangeShapeType="1"/>
              </p:cNvCxnSpPr>
              <p:nvPr/>
            </p:nvCxnSpPr>
            <p:spPr bwMode="auto">
              <a:xfrm flipV="1">
                <a:off x="9348533" y="7492050"/>
                <a:ext cx="0" cy="27705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463" name="AutoShape 159"/>
              <p:cNvCxnSpPr>
                <a:cxnSpLocks noChangeShapeType="1"/>
              </p:cNvCxnSpPr>
              <p:nvPr/>
            </p:nvCxnSpPr>
            <p:spPr bwMode="auto">
              <a:xfrm flipV="1">
                <a:off x="9458291" y="7492050"/>
                <a:ext cx="0" cy="27705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464" name="AutoShape 160"/>
              <p:cNvCxnSpPr>
                <a:cxnSpLocks noChangeShapeType="1"/>
              </p:cNvCxnSpPr>
              <p:nvPr/>
            </p:nvCxnSpPr>
            <p:spPr bwMode="auto">
              <a:xfrm flipV="1">
                <a:off x="9546485" y="7492050"/>
                <a:ext cx="0" cy="27705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465" name="AutoShape 162"/>
              <p:cNvCxnSpPr>
                <a:cxnSpLocks noChangeShapeType="1"/>
              </p:cNvCxnSpPr>
              <p:nvPr/>
            </p:nvCxnSpPr>
            <p:spPr bwMode="auto">
              <a:xfrm flipV="1">
                <a:off x="9659668" y="7489853"/>
                <a:ext cx="0" cy="27705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466" name="AutoShape 163"/>
              <p:cNvCxnSpPr>
                <a:cxnSpLocks noChangeShapeType="1"/>
              </p:cNvCxnSpPr>
              <p:nvPr/>
            </p:nvCxnSpPr>
            <p:spPr bwMode="auto">
              <a:xfrm flipV="1">
                <a:off x="9774111" y="7489853"/>
                <a:ext cx="0" cy="27705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467" name="AutoShape 164"/>
              <p:cNvCxnSpPr>
                <a:cxnSpLocks noChangeShapeType="1"/>
              </p:cNvCxnSpPr>
              <p:nvPr/>
            </p:nvCxnSpPr>
            <p:spPr bwMode="auto">
              <a:xfrm flipV="1">
                <a:off x="9888189" y="7489853"/>
                <a:ext cx="0" cy="27705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474" name="AutoShape 191"/>
              <p:cNvCxnSpPr>
                <a:cxnSpLocks noChangeShapeType="1"/>
              </p:cNvCxnSpPr>
              <p:nvPr/>
            </p:nvCxnSpPr>
            <p:spPr bwMode="auto">
              <a:xfrm flipV="1">
                <a:off x="8592902" y="7463889"/>
                <a:ext cx="0" cy="429843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475" name="AutoShape 192"/>
              <p:cNvCxnSpPr>
                <a:cxnSpLocks noChangeShapeType="1"/>
              </p:cNvCxnSpPr>
              <p:nvPr/>
            </p:nvCxnSpPr>
            <p:spPr bwMode="auto">
              <a:xfrm flipV="1">
                <a:off x="9665441" y="7463889"/>
                <a:ext cx="0" cy="429843"/>
              </a:xfrm>
              <a:prstGeom prst="straightConnector1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</p:cxnSp>
          <p:sp>
            <p:nvSpPr>
              <p:cNvPr id="483" name="Text Box 203"/>
              <p:cNvSpPr txBox="1">
                <a:spLocks noChangeArrowheads="1"/>
              </p:cNvSpPr>
              <p:nvPr/>
            </p:nvSpPr>
            <p:spPr bwMode="auto">
              <a:xfrm>
                <a:off x="8473527" y="7879047"/>
                <a:ext cx="1286328" cy="10950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7</a:t>
                </a:r>
                <a:endParaRPr lang="fr-FR" sz="1050" dirty="0">
                  <a:latin typeface="Arial" pitchFamily="34" charset="0"/>
                </a:endParaRPr>
              </a:p>
            </p:txBody>
          </p:sp>
          <p:sp>
            <p:nvSpPr>
              <p:cNvPr id="484" name="Text Box 204"/>
              <p:cNvSpPr txBox="1">
                <a:spLocks noChangeArrowheads="1"/>
              </p:cNvSpPr>
              <p:nvPr/>
            </p:nvSpPr>
            <p:spPr bwMode="auto">
              <a:xfrm>
                <a:off x="9547261" y="7879046"/>
                <a:ext cx="1286328" cy="109502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ts val="750"/>
                  </a:spcAft>
                </a:pPr>
                <a:r>
                  <a:rPr lang="fr-FR" sz="1050" dirty="0">
                    <a:latin typeface="Calibri" pitchFamily="34" charset="0"/>
                  </a:rPr>
                  <a:t>8</a:t>
                </a:r>
                <a:endParaRPr lang="fr-FR" sz="1050" dirty="0">
                  <a:latin typeface="Arial" pitchFamily="34" charset="0"/>
                </a:endParaRPr>
              </a:p>
            </p:txBody>
          </p:sp>
          <p:sp>
            <p:nvSpPr>
              <p:cNvPr id="489" name="Forma livre 488"/>
              <p:cNvSpPr/>
              <p:nvPr/>
            </p:nvSpPr>
            <p:spPr>
              <a:xfrm>
                <a:off x="8364612" y="6778220"/>
                <a:ext cx="1031001" cy="641308"/>
              </a:xfrm>
              <a:custGeom>
                <a:avLst/>
                <a:gdLst>
                  <a:gd name="connsiteX0" fmla="*/ 1031001 w 1031001"/>
                  <a:gd name="connsiteY0" fmla="*/ 3069 h 641308"/>
                  <a:gd name="connsiteX1" fmla="*/ 1031001 w 1031001"/>
                  <a:gd name="connsiteY1" fmla="*/ 641308 h 641308"/>
                  <a:gd name="connsiteX2" fmla="*/ 0 w 1031001"/>
                  <a:gd name="connsiteY2" fmla="*/ 638239 h 641308"/>
                  <a:gd name="connsiteX3" fmla="*/ 21479 w 1031001"/>
                  <a:gd name="connsiteY3" fmla="*/ 583007 h 641308"/>
                  <a:gd name="connsiteX4" fmla="*/ 70575 w 1031001"/>
                  <a:gd name="connsiteY4" fmla="*/ 463337 h 641308"/>
                  <a:gd name="connsiteX5" fmla="*/ 141149 w 1031001"/>
                  <a:gd name="connsiteY5" fmla="*/ 328325 h 641308"/>
                  <a:gd name="connsiteX6" fmla="*/ 230134 w 1031001"/>
                  <a:gd name="connsiteY6" fmla="*/ 190244 h 641308"/>
                  <a:gd name="connsiteX7" fmla="*/ 346736 w 1031001"/>
                  <a:gd name="connsiteY7" fmla="*/ 64438 h 641308"/>
                  <a:gd name="connsiteX8" fmla="*/ 417310 w 1031001"/>
                  <a:gd name="connsiteY8" fmla="*/ 0 h 641308"/>
                  <a:gd name="connsiteX9" fmla="*/ 417310 w 1031001"/>
                  <a:gd name="connsiteY9" fmla="*/ 0 h 641308"/>
                  <a:gd name="connsiteX10" fmla="*/ 1031001 w 1031001"/>
                  <a:gd name="connsiteY10" fmla="*/ 3069 h 641308"/>
                  <a:gd name="connsiteX0" fmla="*/ 1031001 w 1031001"/>
                  <a:gd name="connsiteY0" fmla="*/ 3069 h 641308"/>
                  <a:gd name="connsiteX1" fmla="*/ 1031001 w 1031001"/>
                  <a:gd name="connsiteY1" fmla="*/ 641308 h 641308"/>
                  <a:gd name="connsiteX2" fmla="*/ 0 w 1031001"/>
                  <a:gd name="connsiteY2" fmla="*/ 638239 h 641308"/>
                  <a:gd name="connsiteX3" fmla="*/ 21479 w 1031001"/>
                  <a:gd name="connsiteY3" fmla="*/ 583007 h 641308"/>
                  <a:gd name="connsiteX4" fmla="*/ 70575 w 1031001"/>
                  <a:gd name="connsiteY4" fmla="*/ 463337 h 641308"/>
                  <a:gd name="connsiteX5" fmla="*/ 141149 w 1031001"/>
                  <a:gd name="connsiteY5" fmla="*/ 328325 h 641308"/>
                  <a:gd name="connsiteX6" fmla="*/ 230134 w 1031001"/>
                  <a:gd name="connsiteY6" fmla="*/ 190244 h 641308"/>
                  <a:gd name="connsiteX7" fmla="*/ 346736 w 1031001"/>
                  <a:gd name="connsiteY7" fmla="*/ 64438 h 641308"/>
                  <a:gd name="connsiteX8" fmla="*/ 417310 w 1031001"/>
                  <a:gd name="connsiteY8" fmla="*/ 0 h 641308"/>
                  <a:gd name="connsiteX9" fmla="*/ 417310 w 1031001"/>
                  <a:gd name="connsiteY9" fmla="*/ 0 h 641308"/>
                  <a:gd name="connsiteX10" fmla="*/ 1031001 w 1031001"/>
                  <a:gd name="connsiteY10" fmla="*/ 3069 h 641308"/>
                  <a:gd name="connsiteX0" fmla="*/ 1031001 w 1031001"/>
                  <a:gd name="connsiteY0" fmla="*/ 3069 h 641308"/>
                  <a:gd name="connsiteX1" fmla="*/ 1031001 w 1031001"/>
                  <a:gd name="connsiteY1" fmla="*/ 641308 h 641308"/>
                  <a:gd name="connsiteX2" fmla="*/ 0 w 1031001"/>
                  <a:gd name="connsiteY2" fmla="*/ 638239 h 641308"/>
                  <a:gd name="connsiteX3" fmla="*/ 21479 w 1031001"/>
                  <a:gd name="connsiteY3" fmla="*/ 583007 h 641308"/>
                  <a:gd name="connsiteX4" fmla="*/ 54630 w 1031001"/>
                  <a:gd name="connsiteY4" fmla="*/ 480475 h 641308"/>
                  <a:gd name="connsiteX5" fmla="*/ 141149 w 1031001"/>
                  <a:gd name="connsiteY5" fmla="*/ 328325 h 641308"/>
                  <a:gd name="connsiteX6" fmla="*/ 230134 w 1031001"/>
                  <a:gd name="connsiteY6" fmla="*/ 190244 h 641308"/>
                  <a:gd name="connsiteX7" fmla="*/ 346736 w 1031001"/>
                  <a:gd name="connsiteY7" fmla="*/ 64438 h 641308"/>
                  <a:gd name="connsiteX8" fmla="*/ 417310 w 1031001"/>
                  <a:gd name="connsiteY8" fmla="*/ 0 h 641308"/>
                  <a:gd name="connsiteX9" fmla="*/ 417310 w 1031001"/>
                  <a:gd name="connsiteY9" fmla="*/ 0 h 641308"/>
                  <a:gd name="connsiteX10" fmla="*/ 1031001 w 1031001"/>
                  <a:gd name="connsiteY10" fmla="*/ 3069 h 641308"/>
                  <a:gd name="connsiteX0" fmla="*/ 1031001 w 1031001"/>
                  <a:gd name="connsiteY0" fmla="*/ 3069 h 641308"/>
                  <a:gd name="connsiteX1" fmla="*/ 1031001 w 1031001"/>
                  <a:gd name="connsiteY1" fmla="*/ 641308 h 641308"/>
                  <a:gd name="connsiteX2" fmla="*/ 0 w 1031001"/>
                  <a:gd name="connsiteY2" fmla="*/ 638239 h 641308"/>
                  <a:gd name="connsiteX3" fmla="*/ 21479 w 1031001"/>
                  <a:gd name="connsiteY3" fmla="*/ 583007 h 641308"/>
                  <a:gd name="connsiteX4" fmla="*/ 54630 w 1031001"/>
                  <a:gd name="connsiteY4" fmla="*/ 480475 h 641308"/>
                  <a:gd name="connsiteX5" fmla="*/ 128875 w 1031001"/>
                  <a:gd name="connsiteY5" fmla="*/ 316052 h 641308"/>
                  <a:gd name="connsiteX6" fmla="*/ 230134 w 1031001"/>
                  <a:gd name="connsiteY6" fmla="*/ 190244 h 641308"/>
                  <a:gd name="connsiteX7" fmla="*/ 346736 w 1031001"/>
                  <a:gd name="connsiteY7" fmla="*/ 64438 h 641308"/>
                  <a:gd name="connsiteX8" fmla="*/ 417310 w 1031001"/>
                  <a:gd name="connsiteY8" fmla="*/ 0 h 641308"/>
                  <a:gd name="connsiteX9" fmla="*/ 417310 w 1031001"/>
                  <a:gd name="connsiteY9" fmla="*/ 0 h 641308"/>
                  <a:gd name="connsiteX10" fmla="*/ 1031001 w 1031001"/>
                  <a:gd name="connsiteY10" fmla="*/ 3069 h 641308"/>
                  <a:gd name="connsiteX0" fmla="*/ 1031001 w 1031001"/>
                  <a:gd name="connsiteY0" fmla="*/ 3069 h 641308"/>
                  <a:gd name="connsiteX1" fmla="*/ 1031001 w 1031001"/>
                  <a:gd name="connsiteY1" fmla="*/ 641308 h 641308"/>
                  <a:gd name="connsiteX2" fmla="*/ 0 w 1031001"/>
                  <a:gd name="connsiteY2" fmla="*/ 638239 h 641308"/>
                  <a:gd name="connsiteX3" fmla="*/ 21479 w 1031001"/>
                  <a:gd name="connsiteY3" fmla="*/ 583007 h 641308"/>
                  <a:gd name="connsiteX4" fmla="*/ 54630 w 1031001"/>
                  <a:gd name="connsiteY4" fmla="*/ 480475 h 641308"/>
                  <a:gd name="connsiteX5" fmla="*/ 128875 w 1031001"/>
                  <a:gd name="connsiteY5" fmla="*/ 316052 h 641308"/>
                  <a:gd name="connsiteX6" fmla="*/ 242408 w 1031001"/>
                  <a:gd name="connsiteY6" fmla="*/ 162628 h 641308"/>
                  <a:gd name="connsiteX7" fmla="*/ 346736 w 1031001"/>
                  <a:gd name="connsiteY7" fmla="*/ 64438 h 641308"/>
                  <a:gd name="connsiteX8" fmla="*/ 417310 w 1031001"/>
                  <a:gd name="connsiteY8" fmla="*/ 0 h 641308"/>
                  <a:gd name="connsiteX9" fmla="*/ 417310 w 1031001"/>
                  <a:gd name="connsiteY9" fmla="*/ 0 h 641308"/>
                  <a:gd name="connsiteX10" fmla="*/ 1031001 w 1031001"/>
                  <a:gd name="connsiteY10" fmla="*/ 3069 h 641308"/>
                  <a:gd name="connsiteX0" fmla="*/ 1031001 w 1031001"/>
                  <a:gd name="connsiteY0" fmla="*/ 3069 h 641308"/>
                  <a:gd name="connsiteX1" fmla="*/ 1031001 w 1031001"/>
                  <a:gd name="connsiteY1" fmla="*/ 641308 h 641308"/>
                  <a:gd name="connsiteX2" fmla="*/ 0 w 1031001"/>
                  <a:gd name="connsiteY2" fmla="*/ 638239 h 641308"/>
                  <a:gd name="connsiteX3" fmla="*/ 21479 w 1031001"/>
                  <a:gd name="connsiteY3" fmla="*/ 583007 h 641308"/>
                  <a:gd name="connsiteX4" fmla="*/ 54630 w 1031001"/>
                  <a:gd name="connsiteY4" fmla="*/ 480475 h 641308"/>
                  <a:gd name="connsiteX5" fmla="*/ 128875 w 1031001"/>
                  <a:gd name="connsiteY5" fmla="*/ 316052 h 641308"/>
                  <a:gd name="connsiteX6" fmla="*/ 242408 w 1031001"/>
                  <a:gd name="connsiteY6" fmla="*/ 162628 h 641308"/>
                  <a:gd name="connsiteX7" fmla="*/ 346736 w 1031001"/>
                  <a:gd name="connsiteY7" fmla="*/ 64438 h 641308"/>
                  <a:gd name="connsiteX8" fmla="*/ 417310 w 1031001"/>
                  <a:gd name="connsiteY8" fmla="*/ 0 h 641308"/>
                  <a:gd name="connsiteX9" fmla="*/ 417310 w 1031001"/>
                  <a:gd name="connsiteY9" fmla="*/ 0 h 641308"/>
                  <a:gd name="connsiteX10" fmla="*/ 773251 w 1031001"/>
                  <a:gd name="connsiteY10" fmla="*/ 0 h 641308"/>
                  <a:gd name="connsiteX11" fmla="*/ 1031001 w 1031001"/>
                  <a:gd name="connsiteY11" fmla="*/ 3069 h 641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31001" h="641308">
                    <a:moveTo>
                      <a:pt x="1031001" y="3069"/>
                    </a:moveTo>
                    <a:lnTo>
                      <a:pt x="1031001" y="641308"/>
                    </a:lnTo>
                    <a:lnTo>
                      <a:pt x="0" y="638239"/>
                    </a:lnTo>
                    <a:lnTo>
                      <a:pt x="21479" y="583007"/>
                    </a:lnTo>
                    <a:lnTo>
                      <a:pt x="54630" y="480475"/>
                    </a:lnTo>
                    <a:lnTo>
                      <a:pt x="128875" y="316052"/>
                    </a:lnTo>
                    <a:lnTo>
                      <a:pt x="242408" y="162628"/>
                    </a:lnTo>
                    <a:lnTo>
                      <a:pt x="346736" y="64438"/>
                    </a:lnTo>
                    <a:lnTo>
                      <a:pt x="417310" y="0"/>
                    </a:lnTo>
                    <a:lnTo>
                      <a:pt x="417310" y="0"/>
                    </a:lnTo>
                    <a:lnTo>
                      <a:pt x="773251" y="0"/>
                    </a:lnTo>
                    <a:lnTo>
                      <a:pt x="1031001" y="306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7001">
                    <a:srgbClr val="E6E6E6"/>
                  </a:gs>
                  <a:gs pos="32001">
                    <a:srgbClr val="7D8496"/>
                  </a:gs>
                  <a:gs pos="47000">
                    <a:srgbClr val="E6E6E6"/>
                  </a:gs>
                  <a:gs pos="85001">
                    <a:srgbClr val="7D8496"/>
                  </a:gs>
                  <a:gs pos="100000">
                    <a:srgbClr val="E6E6E6"/>
                  </a:gs>
                </a:gsLst>
                <a:lin ang="162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Elipse 485"/>
              <p:cNvSpPr>
                <a:spLocks noChangeAspect="1"/>
              </p:cNvSpPr>
              <p:nvPr/>
            </p:nvSpPr>
            <p:spPr>
              <a:xfrm>
                <a:off x="8321298" y="6572272"/>
                <a:ext cx="2160000" cy="2160000"/>
              </a:xfrm>
              <a:prstGeom prst="ellipse">
                <a:avLst/>
              </a:prstGeom>
              <a:noFill/>
              <a:ln w="53975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2F5F1EB-6A1F-4134-AA17-F659838B1C32}"/>
                  </a:ext>
                </a:extLst>
              </p:cNvPr>
              <p:cNvSpPr/>
              <p:nvPr/>
            </p:nvSpPr>
            <p:spPr>
              <a:xfrm>
                <a:off x="2038336" y="3160651"/>
                <a:ext cx="1744108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00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2F5F1EB-6A1F-4134-AA17-F659838B1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336" y="3160651"/>
                <a:ext cx="1744108" cy="553998"/>
              </a:xfrm>
              <a:prstGeom prst="rect">
                <a:avLst/>
              </a:prstGeom>
              <a:blipFill>
                <a:blip r:embed="rId3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FD173891-B04B-4787-82E3-E1FD9F64EAAC}"/>
                  </a:ext>
                </a:extLst>
              </p:cNvPr>
              <p:cNvSpPr/>
              <p:nvPr/>
            </p:nvSpPr>
            <p:spPr>
              <a:xfrm>
                <a:off x="1927228" y="3310111"/>
                <a:ext cx="783188" cy="9780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</m:e>
                          </m:groupChr>
                        </m:e>
                        <m:li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BR" sz="18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Valor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pt-BR" sz="1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medida</m:t>
                                </m:r>
                              </m:e>
                            </m:mr>
                          </m:m>
                        </m:lim>
                      </m:limLow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FD173891-B04B-4787-82E3-E1FD9F64EA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228" y="3310111"/>
                <a:ext cx="783188" cy="978088"/>
              </a:xfrm>
              <a:prstGeom prst="rect">
                <a:avLst/>
              </a:prstGeom>
              <a:blipFill>
                <a:blip r:embed="rId4"/>
                <a:stretch>
                  <a:fillRect l="-3175" r="-20635" b="-115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28AC18FA-995F-4CD0-8AEF-2A201A630B5B}"/>
                  </a:ext>
                </a:extLst>
              </p:cNvPr>
              <p:cNvSpPr/>
              <p:nvPr/>
            </p:nvSpPr>
            <p:spPr>
              <a:xfrm>
                <a:off x="2710416" y="3310406"/>
                <a:ext cx="1156086" cy="767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m:rPr>
                                  <m:nor/>
                                </m:rPr>
                                <a:rPr lang="pt-B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Incerteza</m:t>
                              </m:r>
                            </m:e>
                          </m:eqArr>
                        </m:lim>
                      </m:limLow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28AC18FA-995F-4CD0-8AEF-2A201A630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416" y="3310406"/>
                <a:ext cx="1156086" cy="767261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8C3B442A-EE95-EF41-9949-686C3B59B2B3}"/>
                  </a:ext>
                </a:extLst>
              </p:cNvPr>
              <p:cNvSpPr txBox="1"/>
              <p:nvPr/>
            </p:nvSpPr>
            <p:spPr>
              <a:xfrm>
                <a:off x="7676658" y="4412909"/>
                <a:ext cx="17268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(7,7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±0,0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8C3B442A-EE95-EF41-9949-686C3B59B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658" y="4412909"/>
                <a:ext cx="1726883" cy="338554"/>
              </a:xfrm>
              <a:prstGeom prst="rect">
                <a:avLst/>
              </a:prstGeom>
              <a:blipFill>
                <a:blip r:embed="rId6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06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8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8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8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61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7" grpId="0"/>
      <p:bldP spid="19" grpId="0" animBg="1" autoUpdateAnimBg="0"/>
      <p:bldP spid="30" grpId="0" autoUpdateAnimBg="0"/>
      <p:bldP spid="32" grpId="0" animBg="1"/>
      <p:bldP spid="34" grpId="0"/>
      <p:bldP spid="44" grpId="0" animBg="1"/>
      <p:bldP spid="382" grpId="0" animBg="1"/>
      <p:bldP spid="4" grpId="0"/>
      <p:bldP spid="5" grpId="0"/>
      <p:bldP spid="9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Teoria de Erros e Medidas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ABC70-D66A-394F-A350-54311003523A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09FC-6DBA-4BCA-A191-7BE97F51E4E4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11" name="CaixaDeTexto 10"/>
          <p:cNvSpPr txBox="1"/>
          <p:nvPr/>
        </p:nvSpPr>
        <p:spPr>
          <a:xfrm>
            <a:off x="2300570" y="2249409"/>
            <a:ext cx="2713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Medindo-se uma única vez</a:t>
            </a:r>
          </a:p>
        </p:txBody>
      </p:sp>
      <p:sp>
        <p:nvSpPr>
          <p:cNvPr id="814090" name="Rectangle 10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814092" name="Rectangle 1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72" name="CaixaDeTexto 71"/>
          <p:cNvSpPr txBox="1"/>
          <p:nvPr/>
        </p:nvSpPr>
        <p:spPr>
          <a:xfrm>
            <a:off x="3938101" y="894380"/>
            <a:ext cx="429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Incertezas em Medidas Diretas</a:t>
            </a:r>
          </a:p>
        </p:txBody>
      </p:sp>
      <p:sp>
        <p:nvSpPr>
          <p:cNvPr id="73" name="CaixaDeTexto 72"/>
          <p:cNvSpPr txBox="1"/>
          <p:nvPr/>
        </p:nvSpPr>
        <p:spPr>
          <a:xfrm>
            <a:off x="7177809" y="2249408"/>
            <a:ext cx="3675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Medindo-se </a:t>
            </a:r>
            <a:r>
              <a:rPr lang="pt-BR" b="1" i="1" dirty="0"/>
              <a:t>N </a:t>
            </a:r>
            <a:r>
              <a:rPr lang="pt-BR" dirty="0"/>
              <a:t>vezes a mesma grandeza</a:t>
            </a:r>
          </a:p>
        </p:txBody>
      </p:sp>
      <p:sp>
        <p:nvSpPr>
          <p:cNvPr id="954415" name="Rectangle 47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86" name="CaixaDeTexto 85"/>
          <p:cNvSpPr txBox="1"/>
          <p:nvPr/>
        </p:nvSpPr>
        <p:spPr>
          <a:xfrm>
            <a:off x="7993007" y="4670856"/>
            <a:ext cx="3675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Incerteza na medida e pode se determinada a partir dos dados experimentais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1AB4C87E-807F-471F-B8DC-220487EF2104}"/>
                  </a:ext>
                </a:extLst>
              </p:cNvPr>
              <p:cNvSpPr/>
              <p:nvPr/>
            </p:nvSpPr>
            <p:spPr>
              <a:xfrm>
                <a:off x="2943362" y="3142922"/>
                <a:ext cx="139846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00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1AB4C87E-807F-471F-B8DC-220487EF21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62" y="3142922"/>
                <a:ext cx="1398460" cy="553998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E21C48C3-04F8-4455-AE45-9DBE9AFC5082}"/>
                  </a:ext>
                </a:extLst>
              </p:cNvPr>
              <p:cNvSpPr/>
              <p:nvPr/>
            </p:nvSpPr>
            <p:spPr>
              <a:xfrm>
                <a:off x="7826178" y="3090177"/>
                <a:ext cx="238264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3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E21C48C3-04F8-4455-AE45-9DBE9AFC5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8" y="3090177"/>
                <a:ext cx="2382640" cy="553998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7F45BED-C3A9-4563-A495-86A28E09D3F2}"/>
                  </a:ext>
                </a:extLst>
              </p:cNvPr>
              <p:cNvSpPr/>
              <p:nvPr/>
            </p:nvSpPr>
            <p:spPr>
              <a:xfrm>
                <a:off x="5780727" y="4188212"/>
                <a:ext cx="1759649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7F45BED-C3A9-4563-A495-86A28E09D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727" y="4188212"/>
                <a:ext cx="1759649" cy="1130822"/>
              </a:xfrm>
              <a:prstGeom prst="rect">
                <a:avLst/>
              </a:prstGeom>
              <a:blipFill>
                <a:blip r:embed="rId4"/>
                <a:stretch>
                  <a:fillRect l="-15108" t="-100000" r="-19424" b="-1549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áfico 8" descr="Garfo na estrada com preenchimento sólido">
            <a:extLst>
              <a:ext uri="{FF2B5EF4-FFF2-40B4-BE49-F238E27FC236}">
                <a16:creationId xmlns:a16="http://schemas.microsoft.com/office/drawing/2014/main" id="{468926A5-850C-864F-A091-5BDC110F8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984614" y="1225092"/>
            <a:ext cx="2222772" cy="1917830"/>
          </a:xfrm>
          <a:prstGeom prst="rect">
            <a:avLst/>
          </a:prstGeom>
        </p:spPr>
      </p:pic>
      <p:pic>
        <p:nvPicPr>
          <p:cNvPr id="12" name="Gráfico 11" descr="Seta para Baixo com preenchimento sólido">
            <a:extLst>
              <a:ext uri="{FF2B5EF4-FFF2-40B4-BE49-F238E27FC236}">
                <a16:creationId xmlns:a16="http://schemas.microsoft.com/office/drawing/2014/main" id="{4FCEBC93-3F30-1545-851F-9B8B4934CE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309515">
            <a:off x="7460366" y="3362470"/>
            <a:ext cx="1380615" cy="1380615"/>
          </a:xfrm>
          <a:prstGeom prst="rect">
            <a:avLst/>
          </a:prstGeom>
        </p:spPr>
      </p:pic>
      <p:pic>
        <p:nvPicPr>
          <p:cNvPr id="27" name="Gráfico 26" descr="Seta para Baixo com preenchimento sólido">
            <a:extLst>
              <a:ext uri="{FF2B5EF4-FFF2-40B4-BE49-F238E27FC236}">
                <a16:creationId xmlns:a16="http://schemas.microsoft.com/office/drawing/2014/main" id="{32FEEA63-0470-4F42-835F-1ACD7A249B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73448" y="3510590"/>
            <a:ext cx="1114841" cy="113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3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73" grpId="0"/>
      <p:bldP spid="86" grpId="0"/>
      <p:bldP spid="2" grpId="0"/>
      <p:bldP spid="3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Teoria de </a:t>
            </a:r>
            <a:r>
              <a:rPr lang="en-US" dirty="0" err="1"/>
              <a:t>Erros</a:t>
            </a:r>
            <a:r>
              <a:rPr lang="en-US" dirty="0"/>
              <a:t> e </a:t>
            </a:r>
            <a:r>
              <a:rPr lang="en-US" dirty="0" err="1"/>
              <a:t>Medidas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141E-822C-F545-B188-D95EE19BCADB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09FC-6DBA-4BCA-A191-7BE97F51E4E4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72" name="CaixaDeTexto 71"/>
          <p:cNvSpPr txBox="1"/>
          <p:nvPr/>
        </p:nvSpPr>
        <p:spPr>
          <a:xfrm>
            <a:off x="1902341" y="1381571"/>
            <a:ext cx="241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Incerteza absoluta</a:t>
            </a:r>
          </a:p>
        </p:txBody>
      </p:sp>
      <p:sp>
        <p:nvSpPr>
          <p:cNvPr id="82" name="Seta para baixo 81"/>
          <p:cNvSpPr/>
          <p:nvPr/>
        </p:nvSpPr>
        <p:spPr>
          <a:xfrm rot="16200000">
            <a:off x="4579595" y="1419155"/>
            <a:ext cx="252000" cy="46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1902340" y="3358367"/>
            <a:ext cx="2227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just"/>
            <a:r>
              <a:rPr lang="pt-BR" dirty="0"/>
              <a:t>Desvio Padrão</a:t>
            </a:r>
          </a:p>
        </p:txBody>
      </p:sp>
      <p:sp>
        <p:nvSpPr>
          <p:cNvPr id="27" name="Seta para baixo 26"/>
          <p:cNvSpPr/>
          <p:nvPr/>
        </p:nvSpPr>
        <p:spPr>
          <a:xfrm rot="16200000">
            <a:off x="4167772" y="3373955"/>
            <a:ext cx="252000" cy="46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6016AD43-9316-4C0A-B746-9C51DD35318F}"/>
                  </a:ext>
                </a:extLst>
              </p:cNvPr>
              <p:cNvSpPr/>
              <p:nvPr/>
            </p:nvSpPr>
            <p:spPr>
              <a:xfrm>
                <a:off x="5102055" y="910946"/>
                <a:ext cx="2915735" cy="143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6016AD43-9316-4C0A-B746-9C51DD353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055" y="910946"/>
                <a:ext cx="2915735" cy="1431417"/>
              </a:xfrm>
              <a:prstGeom prst="rect">
                <a:avLst/>
              </a:prstGeom>
              <a:blipFill>
                <a:blip r:embed="rId2"/>
                <a:stretch>
                  <a:fillRect l="-29004" t="-128947" b="-1956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7EC018EA-E203-4DFD-A7A2-F51DF20D3A6D}"/>
                  </a:ext>
                </a:extLst>
              </p:cNvPr>
              <p:cNvSpPr/>
              <p:nvPr/>
            </p:nvSpPr>
            <p:spPr>
              <a:xfrm>
                <a:off x="4705596" y="2759742"/>
                <a:ext cx="3940053" cy="1529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pt-B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7EC018EA-E203-4DFD-A7A2-F51DF20D3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96" y="2759742"/>
                <a:ext cx="3940053" cy="1529201"/>
              </a:xfrm>
              <a:prstGeom prst="rect">
                <a:avLst/>
              </a:prstGeom>
              <a:blipFill>
                <a:blip r:embed="rId3"/>
                <a:stretch>
                  <a:fillRect l="-965" t="-116529" b="-1842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5518A198-B023-457C-B0A7-0641DB0B2A4D}"/>
              </a:ext>
            </a:extLst>
          </p:cNvPr>
          <p:cNvSpPr txBox="1"/>
          <p:nvPr/>
        </p:nvSpPr>
        <p:spPr>
          <a:xfrm>
            <a:off x="8272810" y="4616386"/>
            <a:ext cx="2452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Se tivermos um pequeno número de medidas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77114378-406B-4B0C-9E58-4F714C986981}"/>
                  </a:ext>
                </a:extLst>
              </p:cNvPr>
              <p:cNvSpPr/>
              <p:nvPr/>
            </p:nvSpPr>
            <p:spPr>
              <a:xfrm>
                <a:off x="4935881" y="4458888"/>
                <a:ext cx="3352841" cy="1529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pt-B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77114378-406B-4B0C-9E58-4F714C986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881" y="4458888"/>
                <a:ext cx="3352841" cy="1529201"/>
              </a:xfrm>
              <a:prstGeom prst="rect">
                <a:avLst/>
              </a:prstGeom>
              <a:blipFill>
                <a:blip r:embed="rId4"/>
                <a:stretch>
                  <a:fillRect l="-18491" t="-114754" b="-1827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Seta para baixo 26">
            <a:extLst>
              <a:ext uri="{FF2B5EF4-FFF2-40B4-BE49-F238E27FC236}">
                <a16:creationId xmlns:a16="http://schemas.microsoft.com/office/drawing/2014/main" id="{28FC5D96-DD95-4FDF-81C8-F04DA412852A}"/>
              </a:ext>
            </a:extLst>
          </p:cNvPr>
          <p:cNvSpPr/>
          <p:nvPr/>
        </p:nvSpPr>
        <p:spPr>
          <a:xfrm rot="19038196">
            <a:off x="4150489" y="4382385"/>
            <a:ext cx="252000" cy="46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53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82" grpId="0" animBg="1"/>
      <p:bldP spid="26" grpId="0"/>
      <p:bldP spid="27" grpId="0" animBg="1"/>
      <p:bldP spid="6" grpId="0"/>
      <p:bldP spid="8" grpId="0"/>
      <p:bldP spid="29" grpId="0"/>
      <p:bldP spid="30" grpId="0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D9AAE0-525D-4A92-A10C-4EE7C182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Teoria de </a:t>
            </a:r>
            <a:r>
              <a:rPr lang="en-US" dirty="0" err="1"/>
              <a:t>Erros</a:t>
            </a:r>
            <a:r>
              <a:rPr lang="en-US" dirty="0"/>
              <a:t> e </a:t>
            </a:r>
            <a:r>
              <a:rPr lang="en-US" dirty="0" err="1"/>
              <a:t>Medidas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860852F-9356-4BFE-9BE3-6BFE4456C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5D5D-6615-7D49-A733-5916212CC6A7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9762F96-AAFD-4DD9-84C4-88EE06C26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929759-FECA-45E5-914E-54E744E08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4D6B071F-2E81-4ECC-9BB1-70C10BB4E538}"/>
                  </a:ext>
                </a:extLst>
              </p:cNvPr>
              <p:cNvSpPr/>
              <p:nvPr/>
            </p:nvSpPr>
            <p:spPr>
              <a:xfrm>
                <a:off x="5635929" y="2576596"/>
                <a:ext cx="5932679" cy="1289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pt-BR" sz="1800" dirty="0"/>
                  <a:t>68,3% das medidas estão entre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pt-BR" sz="1800" dirty="0"/>
                  <a:t> 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18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pt-BR" sz="1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18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pt-BR" sz="1800" dirty="0"/>
                  <a:t> </a:t>
                </a:r>
              </a:p>
              <a:p>
                <a:pPr marL="257175" indent="-257175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pt-BR" sz="1800" dirty="0"/>
                  <a:t>95,5% das medidas estão entre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pt-BR" sz="1800" dirty="0"/>
                  <a:t> 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18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pt-BR" sz="1800" i="1" dirty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pt-BR" sz="18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pt-BR" sz="1800" dirty="0"/>
                  <a:t> </a:t>
                </a:r>
              </a:p>
              <a:p>
                <a:pPr marL="257175" indent="-257175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pt-BR" sz="1800" dirty="0"/>
                  <a:t>97,7% das medidas estão entre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pt-BR" sz="1800" dirty="0"/>
                  <a:t> 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18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pt-BR" sz="1800" i="1" dirty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pt-BR" sz="18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pt-BR" sz="18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4D6B071F-2E81-4ECC-9BB1-70C10BB4E5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929" y="2576596"/>
                <a:ext cx="5932679" cy="1289007"/>
              </a:xfrm>
              <a:prstGeom prst="rect">
                <a:avLst/>
              </a:prstGeom>
              <a:blipFill>
                <a:blip r:embed="rId2"/>
                <a:stretch>
                  <a:fillRect l="-855"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ângulo 6">
            <a:extLst>
              <a:ext uri="{FF2B5EF4-FFF2-40B4-BE49-F238E27FC236}">
                <a16:creationId xmlns:a16="http://schemas.microsoft.com/office/drawing/2014/main" id="{E2E50A1E-F075-48ED-BC5C-295D46865492}"/>
              </a:ext>
            </a:extLst>
          </p:cNvPr>
          <p:cNvSpPr/>
          <p:nvPr/>
        </p:nvSpPr>
        <p:spPr>
          <a:xfrm>
            <a:off x="479376" y="836215"/>
            <a:ext cx="11233248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pt-BR" dirty="0"/>
              <a:t>Quando há um número grande de medidas (~1000 experimentos e.g.) a curva de distribuição de frequência das medidas segue usualmente à distribuição de Gauss, tendo as seguintes características: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BE8633E-1AF9-4481-AB17-1698E89B50A2}"/>
                  </a:ext>
                </a:extLst>
              </p:cNvPr>
              <p:cNvSpPr txBox="1"/>
              <p:nvPr/>
            </p:nvSpPr>
            <p:spPr>
              <a:xfrm>
                <a:off x="4694203" y="5191447"/>
                <a:ext cx="3115789" cy="919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BE8633E-1AF9-4481-AB17-1698E89B5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203" y="5191447"/>
                <a:ext cx="3115789" cy="919291"/>
              </a:xfrm>
              <a:prstGeom prst="rect">
                <a:avLst/>
              </a:prstGeom>
              <a:blipFill>
                <a:blip r:embed="rId3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8F92CE8-CE0D-47BD-A85B-1D3E13244D57}"/>
              </a:ext>
            </a:extLst>
          </p:cNvPr>
          <p:cNvGrpSpPr/>
          <p:nvPr/>
        </p:nvGrpSpPr>
        <p:grpSpPr>
          <a:xfrm>
            <a:off x="623392" y="2462679"/>
            <a:ext cx="6467953" cy="2454763"/>
            <a:chOff x="226524" y="3158395"/>
            <a:chExt cx="6888921" cy="2286829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1C0F7375-13DB-4598-BD3D-E65B6EE003F0}"/>
                </a:ext>
              </a:extLst>
            </p:cNvPr>
            <p:cNvGrpSpPr/>
            <p:nvPr/>
          </p:nvGrpSpPr>
          <p:grpSpPr>
            <a:xfrm>
              <a:off x="226524" y="3158395"/>
              <a:ext cx="6888921" cy="2286829"/>
              <a:chOff x="-384721" y="3240783"/>
              <a:chExt cx="6888921" cy="2286829"/>
            </a:xfrm>
          </p:grpSpPr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40BA3A00-8760-48F7-A36D-41301D7B31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9878" t="32562" r="22832" b="30050"/>
              <a:stretch/>
            </p:blipFill>
            <p:spPr>
              <a:xfrm>
                <a:off x="-384721" y="3240783"/>
                <a:ext cx="6888921" cy="228682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tângulo 11">
                    <a:extLst>
                      <a:ext uri="{FF2B5EF4-FFF2-40B4-BE49-F238E27FC236}">
                        <a16:creationId xmlns:a16="http://schemas.microsoft.com/office/drawing/2014/main" id="{29869876-1527-43CC-BACA-8375CC858116}"/>
                      </a:ext>
                    </a:extLst>
                  </p:cNvPr>
                  <p:cNvSpPr/>
                  <p:nvPr/>
                </p:nvSpPr>
                <p:spPr>
                  <a:xfrm>
                    <a:off x="2072594" y="5220446"/>
                    <a:ext cx="875521" cy="3010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5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pt-BR" sz="1500" dirty="0"/>
                  </a:p>
                </p:txBody>
              </p:sp>
            </mc:Choice>
            <mc:Fallback xmlns="">
              <p:sp>
                <p:nvSpPr>
                  <p:cNvPr id="12" name="Retângulo 11">
                    <a:extLst>
                      <a:ext uri="{FF2B5EF4-FFF2-40B4-BE49-F238E27FC236}">
                        <a16:creationId xmlns:a16="http://schemas.microsoft.com/office/drawing/2014/main" id="{29869876-1527-43CC-BACA-8375CC85811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2594" y="5220446"/>
                    <a:ext cx="875521" cy="30105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tângulo 12">
                    <a:extLst>
                      <a:ext uri="{FF2B5EF4-FFF2-40B4-BE49-F238E27FC236}">
                        <a16:creationId xmlns:a16="http://schemas.microsoft.com/office/drawing/2014/main" id="{BD9491D1-BC94-444F-83F8-2C3EF87C03BB}"/>
                      </a:ext>
                    </a:extLst>
                  </p:cNvPr>
                  <p:cNvSpPr/>
                  <p:nvPr/>
                </p:nvSpPr>
                <p:spPr>
                  <a:xfrm>
                    <a:off x="2957613" y="5220446"/>
                    <a:ext cx="454898" cy="3010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5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pt-BR" sz="1500" dirty="0"/>
                  </a:p>
                </p:txBody>
              </p:sp>
            </mc:Choice>
            <mc:Fallback xmlns="">
              <p:sp>
                <p:nvSpPr>
                  <p:cNvPr id="13" name="Retângulo 12">
                    <a:extLst>
                      <a:ext uri="{FF2B5EF4-FFF2-40B4-BE49-F238E27FC236}">
                        <a16:creationId xmlns:a16="http://schemas.microsoft.com/office/drawing/2014/main" id="{BD9491D1-BC94-444F-83F8-2C3EF87C03B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7613" y="5220446"/>
                    <a:ext cx="454898" cy="30105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tângulo 14">
                    <a:extLst>
                      <a:ext uri="{FF2B5EF4-FFF2-40B4-BE49-F238E27FC236}">
                        <a16:creationId xmlns:a16="http://schemas.microsoft.com/office/drawing/2014/main" id="{D195686E-BE0E-4942-93F3-8CD27DCF6DE1}"/>
                      </a:ext>
                    </a:extLst>
                  </p:cNvPr>
                  <p:cNvSpPr/>
                  <p:nvPr/>
                </p:nvSpPr>
                <p:spPr>
                  <a:xfrm>
                    <a:off x="201682" y="5220446"/>
                    <a:ext cx="988205" cy="3010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5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pt-BR" sz="1500" dirty="0"/>
                  </a:p>
                </p:txBody>
              </p:sp>
            </mc:Choice>
            <mc:Fallback xmlns="">
              <p:sp>
                <p:nvSpPr>
                  <p:cNvPr id="15" name="Retângulo 14">
                    <a:extLst>
                      <a:ext uri="{FF2B5EF4-FFF2-40B4-BE49-F238E27FC236}">
                        <a16:creationId xmlns:a16="http://schemas.microsoft.com/office/drawing/2014/main" id="{D195686E-BE0E-4942-93F3-8CD27DCF6DE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682" y="5220446"/>
                    <a:ext cx="988205" cy="30105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tângulo 15">
                    <a:extLst>
                      <a:ext uri="{FF2B5EF4-FFF2-40B4-BE49-F238E27FC236}">
                        <a16:creationId xmlns:a16="http://schemas.microsoft.com/office/drawing/2014/main" id="{45B17EFC-DC71-4662-ADD0-A0FA2ADEF15F}"/>
                      </a:ext>
                    </a:extLst>
                  </p:cNvPr>
                  <p:cNvSpPr/>
                  <p:nvPr/>
                </p:nvSpPr>
                <p:spPr>
                  <a:xfrm>
                    <a:off x="3349125" y="5220446"/>
                    <a:ext cx="875521" cy="3010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5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pt-BR" sz="1500" dirty="0"/>
                  </a:p>
                </p:txBody>
              </p:sp>
            </mc:Choice>
            <mc:Fallback xmlns="">
              <p:sp>
                <p:nvSpPr>
                  <p:cNvPr id="16" name="Retângulo 15">
                    <a:extLst>
                      <a:ext uri="{FF2B5EF4-FFF2-40B4-BE49-F238E27FC236}">
                        <a16:creationId xmlns:a16="http://schemas.microsoft.com/office/drawing/2014/main" id="{45B17EFC-DC71-4662-ADD0-A0FA2ADEF1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9125" y="5220446"/>
                    <a:ext cx="875521" cy="30105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tângulo 16">
                    <a:extLst>
                      <a:ext uri="{FF2B5EF4-FFF2-40B4-BE49-F238E27FC236}">
                        <a16:creationId xmlns:a16="http://schemas.microsoft.com/office/drawing/2014/main" id="{C2F00D1A-91DE-4906-BC9E-D4E4F041F163}"/>
                      </a:ext>
                    </a:extLst>
                  </p:cNvPr>
                  <p:cNvSpPr/>
                  <p:nvPr/>
                </p:nvSpPr>
                <p:spPr>
                  <a:xfrm>
                    <a:off x="4207544" y="5220446"/>
                    <a:ext cx="988205" cy="3010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5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pt-BR" sz="1500" dirty="0"/>
                  </a:p>
                </p:txBody>
              </p:sp>
            </mc:Choice>
            <mc:Fallback xmlns="">
              <p:sp>
                <p:nvSpPr>
                  <p:cNvPr id="17" name="Retângulo 16">
                    <a:extLst>
                      <a:ext uri="{FF2B5EF4-FFF2-40B4-BE49-F238E27FC236}">
                        <a16:creationId xmlns:a16="http://schemas.microsoft.com/office/drawing/2014/main" id="{C2F00D1A-91DE-4906-BC9E-D4E4F041F1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7544" y="5220446"/>
                    <a:ext cx="988205" cy="30105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tângulo 17">
                    <a:extLst>
                      <a:ext uri="{FF2B5EF4-FFF2-40B4-BE49-F238E27FC236}">
                        <a16:creationId xmlns:a16="http://schemas.microsoft.com/office/drawing/2014/main" id="{3B34549C-99A2-4E44-A6FD-9B19C3F9BD0E}"/>
                      </a:ext>
                    </a:extLst>
                  </p:cNvPr>
                  <p:cNvSpPr/>
                  <p:nvPr/>
                </p:nvSpPr>
                <p:spPr>
                  <a:xfrm>
                    <a:off x="5116228" y="5220446"/>
                    <a:ext cx="988205" cy="3010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5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pt-BR" sz="1500" dirty="0"/>
                  </a:p>
                </p:txBody>
              </p:sp>
            </mc:Choice>
            <mc:Fallback xmlns="">
              <p:sp>
                <p:nvSpPr>
                  <p:cNvPr id="18" name="Retângulo 17">
                    <a:extLst>
                      <a:ext uri="{FF2B5EF4-FFF2-40B4-BE49-F238E27FC236}">
                        <a16:creationId xmlns:a16="http://schemas.microsoft.com/office/drawing/2014/main" id="{3B34549C-99A2-4E44-A6FD-9B19C3F9BD0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6228" y="5220446"/>
                    <a:ext cx="988205" cy="30105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tângulo 13">
                    <a:extLst>
                      <a:ext uri="{FF2B5EF4-FFF2-40B4-BE49-F238E27FC236}">
                        <a16:creationId xmlns:a16="http://schemas.microsoft.com/office/drawing/2014/main" id="{5084194E-FA6C-4FA6-8214-4ED1A1176E5B}"/>
                      </a:ext>
                    </a:extLst>
                  </p:cNvPr>
                  <p:cNvSpPr/>
                  <p:nvPr/>
                </p:nvSpPr>
                <p:spPr>
                  <a:xfrm>
                    <a:off x="1181673" y="5220446"/>
                    <a:ext cx="958577" cy="3010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5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pt-BR" sz="1500" dirty="0"/>
                  </a:p>
                </p:txBody>
              </p:sp>
            </mc:Choice>
            <mc:Fallback xmlns="">
              <p:sp>
                <p:nvSpPr>
                  <p:cNvPr id="14" name="Retângulo 13">
                    <a:extLst>
                      <a:ext uri="{FF2B5EF4-FFF2-40B4-BE49-F238E27FC236}">
                        <a16:creationId xmlns:a16="http://schemas.microsoft.com/office/drawing/2014/main" id="{5084194E-FA6C-4FA6-8214-4ED1A1176E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1673" y="5220446"/>
                    <a:ext cx="958577" cy="30105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B06A8C24-1076-436D-8762-2E5E8DD3496D}"/>
                </a:ext>
              </a:extLst>
            </p:cNvPr>
            <p:cNvSpPr/>
            <p:nvPr/>
          </p:nvSpPr>
          <p:spPr>
            <a:xfrm>
              <a:off x="3324809" y="4266986"/>
              <a:ext cx="1125476" cy="43008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pt-BR" dirty="0"/>
                <a:t>68,3%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907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Teoria de Erros e Medidas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0C3A-4DC5-F84E-94CF-AF857B54B8DA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09FC-6DBA-4BCA-A191-7BE97F51E4E4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11" name="CaixaDeTexto 10"/>
          <p:cNvSpPr txBox="1"/>
          <p:nvPr/>
        </p:nvSpPr>
        <p:spPr>
          <a:xfrm>
            <a:off x="5365188" y="735976"/>
            <a:ext cx="6423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Geralmente é necessário usar valores medidos e afetados por incertezas para realizar cálculos a fim de se obter o valor de outras grandezas indiretas. </a:t>
            </a:r>
          </a:p>
        </p:txBody>
      </p:sp>
      <p:sp>
        <p:nvSpPr>
          <p:cNvPr id="814090" name="Rectangle 10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814092" name="Rectangle 1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72" name="CaixaDeTexto 71"/>
          <p:cNvSpPr txBox="1"/>
          <p:nvPr/>
        </p:nvSpPr>
        <p:spPr>
          <a:xfrm>
            <a:off x="834556" y="1415546"/>
            <a:ext cx="4232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Incertezas em Medidas Indiretas</a:t>
            </a:r>
          </a:p>
        </p:txBody>
      </p:sp>
      <p:sp>
        <p:nvSpPr>
          <p:cNvPr id="73" name="CaixaDeTexto 72"/>
          <p:cNvSpPr txBox="1"/>
          <p:nvPr/>
        </p:nvSpPr>
        <p:spPr>
          <a:xfrm>
            <a:off x="407368" y="2755292"/>
            <a:ext cx="5075705" cy="498856"/>
          </a:xfrm>
          <a:prstGeom prst="rect">
            <a:avLst/>
          </a:prstGeom>
          <a:noFill/>
          <a:ln/>
          <a:scene3d>
            <a:camera prst="orthographicFront"/>
            <a:lightRig rig="soft" dir="t">
              <a:rot lat="0" lon="0" rev="16800000"/>
            </a:lightRig>
          </a:scene3d>
          <a:sp3d>
            <a:bevelT/>
          </a:sp3d>
        </p:spPr>
        <p:txBody>
          <a:bodyPr vert="horz" wrap="square" lIns="67866" tIns="33338" rIns="67866" bIns="33338" anchor="ctr">
            <a:noAutofit/>
            <a:sp3d prstMaterial="softEdge"/>
          </a:bodyPr>
          <a:lstStyle>
            <a:defPPr>
              <a:defRPr lang="en-US"/>
            </a:defPPr>
            <a:lvl1pPr algn="just">
              <a:spcBef>
                <a:spcPct val="0"/>
              </a:spcBef>
              <a:defRPr sz="3000" b="1">
                <a:ln w="6350">
                  <a:noFill/>
                </a:ln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Lucida Calligraphy" pitchFamily="66" charset="0"/>
                <a:ea typeface="+mj-ea"/>
                <a:cs typeface="+mj-cs"/>
              </a:defRPr>
            </a:lvl1pPr>
          </a:lstStyle>
          <a:p>
            <a:r>
              <a:rPr lang="pt-BR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b="0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Soma</a:t>
            </a:r>
            <a:r>
              <a:rPr lang="pt-BR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ou </a:t>
            </a:r>
            <a:r>
              <a:rPr lang="pt-BR" sz="2400" b="0" i="1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Subtração</a:t>
            </a:r>
          </a:p>
        </p:txBody>
      </p:sp>
      <p:sp>
        <p:nvSpPr>
          <p:cNvPr id="954415" name="Rectangle 47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24" name="Chave direita 23"/>
          <p:cNvSpPr/>
          <p:nvPr/>
        </p:nvSpPr>
        <p:spPr>
          <a:xfrm rot="10800000">
            <a:off x="5067435" y="833692"/>
            <a:ext cx="375050" cy="1680612"/>
          </a:xfrm>
          <a:prstGeom prst="rightBrace">
            <a:avLst>
              <a:gd name="adj1" fmla="val 291659"/>
              <a:gd name="adj2" fmla="val 52730"/>
            </a:avLst>
          </a:prstGeom>
          <a:noFill/>
          <a:ln w="15875" cap="rnd">
            <a:solidFill>
              <a:srgbClr val="FF0000"/>
            </a:solidFill>
          </a:ln>
          <a:effectLst>
            <a:softEdge rad="127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6422" name="Rectangle 6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4" name="Rectangle 8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9CBB7962-4017-411E-993F-CD7BF007BE71}"/>
                  </a:ext>
                </a:extLst>
              </p:cNvPr>
              <p:cNvSpPr/>
              <p:nvPr/>
            </p:nvSpPr>
            <p:spPr>
              <a:xfrm>
                <a:off x="6639396" y="2103820"/>
                <a:ext cx="36774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,...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9CBB7962-4017-411E-993F-CD7BF007B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396" y="2103820"/>
                <a:ext cx="3677482" cy="461665"/>
              </a:xfrm>
              <a:prstGeom prst="rect">
                <a:avLst/>
              </a:prstGeom>
              <a:blipFill>
                <a:blip r:embed="rId2"/>
                <a:stretch>
                  <a:fillRect t="-121053" r="-7904" b="-1868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C936B414-EA60-47AD-90C5-4D2FCA89DA06}"/>
                  </a:ext>
                </a:extLst>
              </p:cNvPr>
              <p:cNvSpPr/>
              <p:nvPr/>
            </p:nvSpPr>
            <p:spPr>
              <a:xfrm>
                <a:off x="1875123" y="3384797"/>
                <a:ext cx="9333445" cy="1459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pt-BR" i="1"/>
                                  <m:t>  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pt-BR" i="1"/>
                                  <m:t>  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,⋯</m:t>
                                </m:r>
                                <m:r>
                                  <m:rPr>
                                    <m:nor/>
                                  </m:rPr>
                                  <a:rPr lang="pt-BR" i="1"/>
                                  <m:t>  </m:t>
                                </m:r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pt-BR" i="1"/>
                                  <m:t>  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𝑣𝑎𝑙𝑜𝑟𝑒𝑠</m:t>
                                </m:r>
                                <m:r>
                                  <m:rPr>
                                    <m:nor/>
                                  </m:rPr>
                                  <a:rPr lang="pt-BR" i="1"/>
                                  <m:t>  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𝑚𝑒𝑑𝑖𝑑𝑜𝑠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i="1"/>
                                      <m:t>  </m:t>
                                    </m:r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i="1"/>
                                      <m:t>  </m:t>
                                    </m:r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,⋯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i="1"/>
                                      <m:t>  </m:t>
                                    </m:r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i="1"/>
                                      <m:t>  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𝑖𝑛𝑐𝑒𝑟𝑡𝑒𝑧𝑎𝑠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i="1"/>
                                      <m:t>  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𝑎𝑏𝑠𝑜𝑙𝑢𝑡𝑎𝑠</m:t>
                                    </m:r>
                                  </m:e>
                                  <m:e/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C936B414-EA60-47AD-90C5-4D2FCA89D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123" y="3384797"/>
                <a:ext cx="9333445" cy="1459887"/>
              </a:xfrm>
              <a:prstGeom prst="rect">
                <a:avLst/>
              </a:prstGeom>
              <a:blipFill>
                <a:blip r:embed="rId3"/>
                <a:stretch>
                  <a:fillRect l="-10054" t="-215517" b="-3077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35533FFA-B7B5-4C50-ADF3-FF9FFC6F1BA8}"/>
                  </a:ext>
                </a:extLst>
              </p:cNvPr>
              <p:cNvSpPr/>
              <p:nvPr/>
            </p:nvSpPr>
            <p:spPr>
              <a:xfrm>
                <a:off x="1410236" y="5347466"/>
                <a:ext cx="27991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35533FFA-B7B5-4C50-ADF3-FF9FFC6F1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236" y="5347466"/>
                <a:ext cx="27991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FBA672FE-EAE7-4419-9665-E4606B14EAE0}"/>
                  </a:ext>
                </a:extLst>
              </p:cNvPr>
              <p:cNvSpPr/>
              <p:nvPr/>
            </p:nvSpPr>
            <p:spPr>
              <a:xfrm>
                <a:off x="4209336" y="5206400"/>
                <a:ext cx="6992876" cy="743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}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pt-BR" i="1"/>
                                  <m:t>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𝑣𝑎𝑙𝑜𝑟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𝑐𝑎𝑙𝑐𝑢𝑙𝑎𝑑𝑜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𝑑𝑎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𝑠𝑜𝑚𝑎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m:rPr>
                                    <m:nor/>
                                  </m:rPr>
                                  <a:rPr lang="pt-BR" i="1"/>
                                  <m:t> 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𝑖𝑛𝑐𝑒𝑟𝑡𝑒𝑧𝑎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𝑎𝑏𝑠𝑜𝑙𝑢𝑡𝑎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𝑑𝑎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𝑠𝑜𝑚𝑎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FBA672FE-EAE7-4419-9665-E4606B14E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36" y="5206400"/>
                <a:ext cx="6992876" cy="743793"/>
              </a:xfrm>
              <a:prstGeom prst="rect">
                <a:avLst/>
              </a:prstGeom>
              <a:blipFill>
                <a:blip r:embed="rId5"/>
                <a:stretch>
                  <a:fillRect t="-5000" b="-1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58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73" grpId="0" animBg="1"/>
      <p:bldP spid="24" grpId="0" animBg="1"/>
      <p:bldP spid="3" grpId="0"/>
      <p:bldP spid="6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Teoria de Erros e Medidas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F1F6-1FB8-BF41-8098-56ECE3D1842E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09FC-6DBA-4BCA-A191-7BE97F51E4E4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72" name="CaixaDeTexto 71"/>
          <p:cNvSpPr txBox="1"/>
          <p:nvPr/>
        </p:nvSpPr>
        <p:spPr>
          <a:xfrm>
            <a:off x="3913555" y="1348225"/>
            <a:ext cx="4364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pt-BR" dirty="0"/>
              <a:t>Incertezas em Medidas Indiretas</a:t>
            </a:r>
          </a:p>
        </p:txBody>
      </p:sp>
      <p:sp>
        <p:nvSpPr>
          <p:cNvPr id="25" name="Seta para baixo 24"/>
          <p:cNvSpPr/>
          <p:nvPr/>
        </p:nvSpPr>
        <p:spPr>
          <a:xfrm>
            <a:off x="5950267" y="2610132"/>
            <a:ext cx="304752" cy="552518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920247" y="4983557"/>
            <a:ext cx="379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Critério mais desfavorável</a:t>
            </a:r>
          </a:p>
        </p:txBody>
      </p:sp>
      <p:sp>
        <p:nvSpPr>
          <p:cNvPr id="29" name="Seta para baixo 28"/>
          <p:cNvSpPr/>
          <p:nvPr/>
        </p:nvSpPr>
        <p:spPr>
          <a:xfrm rot="16200000">
            <a:off x="4801491" y="4972986"/>
            <a:ext cx="250820" cy="504000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2D6BA22F-5503-4C84-96C4-2616F7573041}"/>
                  </a:ext>
                </a:extLst>
              </p:cNvPr>
              <p:cNvSpPr/>
              <p:nvPr/>
            </p:nvSpPr>
            <p:spPr>
              <a:xfrm>
                <a:off x="3181351" y="2039992"/>
                <a:ext cx="6117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2D6BA22F-5503-4C84-96C4-2616F7573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351" y="2039992"/>
                <a:ext cx="6117893" cy="461665"/>
              </a:xfrm>
              <a:prstGeom prst="rect">
                <a:avLst/>
              </a:prstGeom>
              <a:blipFill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290CBC12-8E54-4744-BA91-00C14F443A32}"/>
                  </a:ext>
                </a:extLst>
              </p:cNvPr>
              <p:cNvSpPr/>
              <p:nvPr/>
            </p:nvSpPr>
            <p:spPr>
              <a:xfrm>
                <a:off x="2531571" y="3330891"/>
                <a:ext cx="70752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+±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+±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+±⋯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290CBC12-8E54-4744-BA91-00C14F443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571" y="3330891"/>
                <a:ext cx="7075270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C4E649E-8588-47F1-A787-5ECFD5ABD0A9}"/>
                  </a:ext>
                </a:extLst>
              </p:cNvPr>
              <p:cNvSpPr/>
              <p:nvPr/>
            </p:nvSpPr>
            <p:spPr>
              <a:xfrm>
                <a:off x="5298343" y="4989290"/>
                <a:ext cx="48045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pt-BR" i="1"/>
                        <m:t> </m:t>
                      </m:r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=±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|+|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|+|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|+⋯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C4E649E-8588-47F1-A787-5ECFD5ABD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343" y="4989290"/>
                <a:ext cx="4804520" cy="461665"/>
              </a:xfrm>
              <a:prstGeom prst="rect">
                <a:avLst/>
              </a:prstGeom>
              <a:blipFill>
                <a:blip r:embed="rId5"/>
                <a:stretch>
                  <a:fillRect t="-2632" b="-184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392F53F-06F6-2741-96CE-1C5847B58BE0}"/>
              </a:ext>
            </a:extLst>
          </p:cNvPr>
          <p:cNvGrpSpPr/>
          <p:nvPr/>
        </p:nvGrpSpPr>
        <p:grpSpPr>
          <a:xfrm>
            <a:off x="3186787" y="3678972"/>
            <a:ext cx="2261141" cy="790179"/>
            <a:chOff x="1662786" y="3678971"/>
            <a:chExt cx="2261141" cy="790179"/>
          </a:xfrm>
        </p:grpSpPr>
        <p:sp>
          <p:nvSpPr>
            <p:cNvPr id="9" name="Chave Esquerda 8">
              <a:extLst>
                <a:ext uri="{FF2B5EF4-FFF2-40B4-BE49-F238E27FC236}">
                  <a16:creationId xmlns:a16="http://schemas.microsoft.com/office/drawing/2014/main" id="{3231E88C-7117-D34D-A0EC-A495591E959B}"/>
                </a:ext>
              </a:extLst>
            </p:cNvPr>
            <p:cNvSpPr/>
            <p:nvPr/>
          </p:nvSpPr>
          <p:spPr>
            <a:xfrm rot="16200000">
              <a:off x="2586031" y="2755726"/>
              <a:ext cx="414652" cy="2261141"/>
            </a:xfrm>
            <a:prstGeom prst="leftBrace">
              <a:avLst>
                <a:gd name="adj1" fmla="val 54759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E1AAFB4E-5C56-FA4C-9F11-1D7E6367765D}"/>
                    </a:ext>
                  </a:extLst>
                </p:cNvPr>
                <p:cNvSpPr txBox="1"/>
                <p:nvPr/>
              </p:nvSpPr>
              <p:spPr>
                <a:xfrm>
                  <a:off x="2588076" y="4007485"/>
                  <a:ext cx="4105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pt-BR" i="1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E1AAFB4E-5C56-FA4C-9F11-1D7E636776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076" y="4007485"/>
                  <a:ext cx="4105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BFF92E14-4A14-0D46-84EA-495A3AB4048F}"/>
              </a:ext>
            </a:extLst>
          </p:cNvPr>
          <p:cNvGrpSpPr/>
          <p:nvPr/>
        </p:nvGrpSpPr>
        <p:grpSpPr>
          <a:xfrm>
            <a:off x="5715158" y="3688701"/>
            <a:ext cx="3765221" cy="825178"/>
            <a:chOff x="1662787" y="3678971"/>
            <a:chExt cx="3765221" cy="825178"/>
          </a:xfrm>
        </p:grpSpPr>
        <p:sp>
          <p:nvSpPr>
            <p:cNvPr id="30" name="Chave Esquerda 29">
              <a:extLst>
                <a:ext uri="{FF2B5EF4-FFF2-40B4-BE49-F238E27FC236}">
                  <a16:creationId xmlns:a16="http://schemas.microsoft.com/office/drawing/2014/main" id="{A4FCED2A-368E-9C40-B594-7486A1CBC034}"/>
                </a:ext>
              </a:extLst>
            </p:cNvPr>
            <p:cNvSpPr/>
            <p:nvPr/>
          </p:nvSpPr>
          <p:spPr>
            <a:xfrm rot="16200000">
              <a:off x="3338072" y="2003686"/>
              <a:ext cx="414652" cy="3765221"/>
            </a:xfrm>
            <a:prstGeom prst="leftBrace">
              <a:avLst>
                <a:gd name="adj1" fmla="val 54759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CEA1DAFF-6725-2F49-B5ED-60C359CB520F}"/>
                    </a:ext>
                  </a:extLst>
                </p:cNvPr>
                <p:cNvSpPr txBox="1"/>
                <p:nvPr/>
              </p:nvSpPr>
              <p:spPr>
                <a:xfrm>
                  <a:off x="3248746" y="4042484"/>
                  <a:ext cx="59330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pt-BR" i="1" dirty="0"/>
                </a:p>
              </p:txBody>
            </p:sp>
          </mc:Choice>
          <mc:Fallback xmlns="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CEA1DAFF-6725-2F49-B5ED-60C359CB52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8746" y="4042484"/>
                  <a:ext cx="59330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5C10AB72-DFD3-7747-9459-7A2A667D6C1A}"/>
              </a:ext>
            </a:extLst>
          </p:cNvPr>
          <p:cNvSpPr/>
          <p:nvPr/>
        </p:nvSpPr>
        <p:spPr>
          <a:xfrm>
            <a:off x="479376" y="717953"/>
            <a:ext cx="4073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Soma</a:t>
            </a:r>
            <a:r>
              <a:rPr lang="pt-BR" dirty="0"/>
              <a:t> ou </a:t>
            </a:r>
            <a:r>
              <a:rPr lang="pt-BR" i="1" dirty="0">
                <a:solidFill>
                  <a:schemeClr val="accent4">
                    <a:lumMod val="75000"/>
                  </a:schemeClr>
                </a:solidFill>
              </a:rPr>
              <a:t>Subtração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873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utoUpdateAnimBg="0"/>
      <p:bldP spid="29" grpId="0" animBg="1"/>
      <p:bldP spid="3" grpId="0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Revisão</a:t>
            </a:r>
            <a:r>
              <a:rPr lang="fr-FR" dirty="0"/>
              <a:t> </a:t>
            </a:r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endParaRPr lang="fr-F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9ABFA3-0F52-1843-A580-6E312B69A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6BC2-95F1-9C4C-8468-907AA985CE0D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C925080-F6FB-F248-BAF6-7A1212499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F4000C5-3924-F344-AE3B-44A08B6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8071142" y="1850838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>
                          <a:latin typeface="Cambria Math" panose="02040503050406030204" pitchFamily="18" charset="0"/>
                        </a:rPr>
                        <m:t>64,</m:t>
                      </m:r>
                      <m:r>
                        <a:rPr lang="pt-B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142" y="1850838"/>
                <a:ext cx="936104" cy="461665"/>
              </a:xfrm>
              <a:prstGeom prst="rect">
                <a:avLst/>
              </a:prstGeom>
              <a:blipFill>
                <a:blip r:embed="rId2"/>
                <a:stretch>
                  <a:fillRect b="-243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818463" y="2895282"/>
                <a:ext cx="7740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>
                          <a:latin typeface="Cambria Math" panose="02040503050406030204" pitchFamily="18" charset="0"/>
                        </a:rPr>
                        <m:t>44,</m:t>
                      </m:r>
                      <m:r>
                        <a:rPr lang="pt-BR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463" y="2895282"/>
                <a:ext cx="774086" cy="461665"/>
              </a:xfrm>
              <a:prstGeom prst="rect">
                <a:avLst/>
              </a:prstGeom>
              <a:blipFill>
                <a:blip r:embed="rId3"/>
                <a:stretch>
                  <a:fillRect l="-1639" r="-16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ixaDeTexto 13"/>
          <p:cNvSpPr txBox="1"/>
          <p:nvPr/>
        </p:nvSpPr>
        <p:spPr>
          <a:xfrm>
            <a:off x="6189767" y="3286530"/>
            <a:ext cx="2260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1400" b="1">
                <a:solidFill>
                  <a:srgbClr val="FF0000"/>
                </a:solidFill>
              </a:defRPr>
            </a:lvl1pPr>
          </a:lstStyle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Maior ordem da avaliação!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46716B41-441C-F44E-A2FF-FEBA81ECFF24}"/>
              </a:ext>
            </a:extLst>
          </p:cNvPr>
          <p:cNvSpPr/>
          <p:nvPr/>
        </p:nvSpPr>
        <p:spPr>
          <a:xfrm>
            <a:off x="479376" y="810486"/>
            <a:ext cx="8856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Operação de </a:t>
            </a:r>
            <a:r>
              <a:rPr lang="pt-BR" i="1" dirty="0">
                <a:solidFill>
                  <a:srgbClr val="FF0000"/>
                </a:solidFill>
              </a:rPr>
              <a:t>adição</a:t>
            </a:r>
            <a:r>
              <a:rPr lang="pt-BR" dirty="0"/>
              <a:t>, </a:t>
            </a:r>
            <a:r>
              <a:rPr lang="pt-BR" i="1" dirty="0">
                <a:solidFill>
                  <a:schemeClr val="accent4">
                    <a:lumMod val="75000"/>
                  </a:schemeClr>
                </a:solidFill>
              </a:rPr>
              <a:t>subtração</a:t>
            </a:r>
            <a:r>
              <a:rPr lang="pt-BR" dirty="0"/>
              <a:t>, </a:t>
            </a:r>
            <a:r>
              <a:rPr lang="pt-BR" i="1" dirty="0">
                <a:solidFill>
                  <a:srgbClr val="00B050"/>
                </a:solidFill>
              </a:rPr>
              <a:t>multiplicação </a:t>
            </a:r>
            <a:r>
              <a:rPr lang="pt-BR" dirty="0"/>
              <a:t>e </a:t>
            </a:r>
            <a:r>
              <a:rPr lang="pt-BR" i="1" dirty="0">
                <a:solidFill>
                  <a:srgbClr val="7030A0"/>
                </a:solidFill>
              </a:rPr>
              <a:t>divisão</a:t>
            </a:r>
            <a:r>
              <a:rPr lang="pt-BR" dirty="0"/>
              <a:t>  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035EC3B-835F-224D-8588-5A1971C65918}"/>
              </a:ext>
            </a:extLst>
          </p:cNvPr>
          <p:cNvSpPr/>
          <p:nvPr/>
        </p:nvSpPr>
        <p:spPr>
          <a:xfrm>
            <a:off x="876204" y="1457581"/>
            <a:ext cx="1510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 </a:t>
            </a:r>
            <a:r>
              <a:rPr lang="pt-BR" i="1" dirty="0">
                <a:solidFill>
                  <a:srgbClr val="FF0000"/>
                </a:solidFill>
              </a:rPr>
              <a:t>Adição</a:t>
            </a:r>
            <a:r>
              <a:rPr lang="pt-BR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id="{CC0DCEBF-3E5C-0F40-8739-9A388947CD88}"/>
                  </a:ext>
                </a:extLst>
              </p:cNvPr>
              <p:cNvSpPr/>
              <p:nvPr/>
            </p:nvSpPr>
            <p:spPr>
              <a:xfrm>
                <a:off x="3005070" y="1850839"/>
                <a:ext cx="55341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>
                          <a:latin typeface="Cambria Math" panose="02040503050406030204" pitchFamily="18" charset="0"/>
                        </a:rPr>
                        <m:t>20,23 +17,853 + 23,78 + 2,6 =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id="{CC0DCEBF-3E5C-0F40-8739-9A388947C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070" y="1850839"/>
                <a:ext cx="5534124" cy="461665"/>
              </a:xfrm>
              <a:prstGeom prst="rect">
                <a:avLst/>
              </a:prstGeom>
              <a:blipFill>
                <a:blip r:embed="rId4"/>
                <a:stretch>
                  <a:fillRect b="-243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7499333" y="1895426"/>
            <a:ext cx="193675" cy="395112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92550" y="2220382"/>
            <a:ext cx="2260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Maior ordem da avaliação!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B9299872-DFDE-964C-91FF-BF50A02A4012}"/>
              </a:ext>
            </a:extLst>
          </p:cNvPr>
          <p:cNvSpPr/>
          <p:nvPr/>
        </p:nvSpPr>
        <p:spPr>
          <a:xfrm>
            <a:off x="868216" y="2471177"/>
            <a:ext cx="1827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 </a:t>
            </a:r>
            <a:r>
              <a:rPr lang="pt-BR" i="1" dirty="0">
                <a:solidFill>
                  <a:schemeClr val="accent4">
                    <a:lumMod val="75000"/>
                  </a:schemeClr>
                </a:solidFill>
              </a:rPr>
              <a:t>Subtração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36F74402-6906-E94F-B1B1-0712C5EE8E0D}"/>
                  </a:ext>
                </a:extLst>
              </p:cNvPr>
              <p:cNvSpPr/>
              <p:nvPr/>
            </p:nvSpPr>
            <p:spPr>
              <a:xfrm>
                <a:off x="4029067" y="2895282"/>
                <a:ext cx="29333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>
                          <a:latin typeface="Cambria Math" panose="02040503050406030204" pitchFamily="18" charset="0"/>
                        </a:rPr>
                        <m:t>154,75 − 110,1 = 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36F74402-6906-E94F-B1B1-0712C5EE8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067" y="2895282"/>
                <a:ext cx="2933304" cy="461665"/>
              </a:xfrm>
              <a:prstGeom prst="rect">
                <a:avLst/>
              </a:prstGeom>
              <a:blipFill>
                <a:blip r:embed="rId5"/>
                <a:stretch>
                  <a:fillRect r="-431" b="-216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Elipse 3">
            <a:extLst>
              <a:ext uri="{FF2B5EF4-FFF2-40B4-BE49-F238E27FC236}">
                <a16:creationId xmlns:a16="http://schemas.microsoft.com/office/drawing/2014/main" id="{DAEB89FD-FEC1-A04D-8C31-D1C7145E63F1}"/>
              </a:ext>
            </a:extLst>
          </p:cNvPr>
          <p:cNvSpPr/>
          <p:nvPr/>
        </p:nvSpPr>
        <p:spPr>
          <a:xfrm>
            <a:off x="6118350" y="2932841"/>
            <a:ext cx="193675" cy="395112"/>
          </a:xfrm>
          <a:prstGeom prst="ellipse">
            <a:avLst/>
          </a:prstGeom>
          <a:noFill/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6D70A894-E5BC-CD43-B718-21AE64CBF538}"/>
              </a:ext>
            </a:extLst>
          </p:cNvPr>
          <p:cNvSpPr/>
          <p:nvPr/>
        </p:nvSpPr>
        <p:spPr>
          <a:xfrm>
            <a:off x="868216" y="3657068"/>
            <a:ext cx="2268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 </a:t>
            </a:r>
            <a:r>
              <a:rPr lang="pt-BR" i="1" dirty="0">
                <a:solidFill>
                  <a:srgbClr val="00B050"/>
                </a:solidFill>
              </a:rPr>
              <a:t>Multiplicação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E55A560E-024B-D54D-BFD7-3BF2785CAD70}"/>
                  </a:ext>
                </a:extLst>
              </p:cNvPr>
              <p:cNvSpPr/>
              <p:nvPr/>
            </p:nvSpPr>
            <p:spPr>
              <a:xfrm>
                <a:off x="4012054" y="4233699"/>
                <a:ext cx="21777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18,56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6,82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E55A560E-024B-D54D-BFD7-3BF2785CA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54" y="4233699"/>
                <a:ext cx="2177712" cy="461665"/>
              </a:xfrm>
              <a:prstGeom prst="rect">
                <a:avLst/>
              </a:prstGeom>
              <a:blipFill>
                <a:blip r:embed="rId6"/>
                <a:stretch>
                  <a:fillRect r="-578" b="-216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2034C8EB-8A7D-B645-9D59-71DB899EBA01}"/>
                  </a:ext>
                </a:extLst>
              </p:cNvPr>
              <p:cNvSpPr txBox="1"/>
              <p:nvPr/>
            </p:nvSpPr>
            <p:spPr>
              <a:xfrm>
                <a:off x="6028988" y="4233698"/>
                <a:ext cx="48425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127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(três algarismos significativos)</a:t>
                </a:r>
              </a:p>
            </p:txBody>
          </p:sp>
        </mc:Choice>
        <mc:Fallback xmlns="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2034C8EB-8A7D-B645-9D59-71DB899EB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988" y="4233698"/>
                <a:ext cx="4842538" cy="461665"/>
              </a:xfrm>
              <a:prstGeom prst="rect">
                <a:avLst/>
              </a:prstGeom>
              <a:blipFill>
                <a:blip r:embed="rId7"/>
                <a:stretch>
                  <a:fillRect l="-262" t="-10811" b="-297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lipse 10">
            <a:extLst>
              <a:ext uri="{FF2B5EF4-FFF2-40B4-BE49-F238E27FC236}">
                <a16:creationId xmlns:a16="http://schemas.microsoft.com/office/drawing/2014/main" id="{BABC89D1-8616-FF4D-A522-F63E792BD5BB}"/>
              </a:ext>
            </a:extLst>
          </p:cNvPr>
          <p:cNvSpPr/>
          <p:nvPr/>
        </p:nvSpPr>
        <p:spPr>
          <a:xfrm>
            <a:off x="5100911" y="4235825"/>
            <a:ext cx="568979" cy="457200"/>
          </a:xfrm>
          <a:prstGeom prst="ellipse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774796A-A935-C241-94A8-F1E3ACB37425}"/>
              </a:ext>
            </a:extLst>
          </p:cNvPr>
          <p:cNvSpPr txBox="1"/>
          <p:nvPr/>
        </p:nvSpPr>
        <p:spPr>
          <a:xfrm>
            <a:off x="5479662" y="4635313"/>
            <a:ext cx="2665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00B050"/>
                </a:solidFill>
              </a:rPr>
              <a:t>Menor número de significativos!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DE3AC152-1365-3F44-A95A-E30C354204AD}"/>
                  </a:ext>
                </a:extLst>
              </p:cNvPr>
              <p:cNvSpPr/>
              <p:nvPr/>
            </p:nvSpPr>
            <p:spPr>
              <a:xfrm>
                <a:off x="4066897" y="5281485"/>
                <a:ext cx="1318502" cy="825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68,32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DE3AC152-1365-3F44-A95A-E30C35420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897" y="5281485"/>
                <a:ext cx="1318502" cy="825291"/>
              </a:xfrm>
              <a:prstGeom prst="rect">
                <a:avLst/>
              </a:prstGeom>
              <a:blipFill>
                <a:blip r:embed="rId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tângulo 51">
            <a:extLst>
              <a:ext uri="{FF2B5EF4-FFF2-40B4-BE49-F238E27FC236}">
                <a16:creationId xmlns:a16="http://schemas.microsoft.com/office/drawing/2014/main" id="{005498EB-BAEF-6742-845F-09A8AE9A98EC}"/>
              </a:ext>
            </a:extLst>
          </p:cNvPr>
          <p:cNvSpPr/>
          <p:nvPr/>
        </p:nvSpPr>
        <p:spPr>
          <a:xfrm>
            <a:off x="868216" y="4904970"/>
            <a:ext cx="151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 </a:t>
            </a:r>
            <a:r>
              <a:rPr lang="pt-BR" i="1" dirty="0">
                <a:solidFill>
                  <a:srgbClr val="7030A0"/>
                </a:solidFill>
                <a:sym typeface="Wingdings" panose="05000000000000000000" pitchFamily="2" charset="2"/>
              </a:rPr>
              <a:t>D</a:t>
            </a:r>
            <a:r>
              <a:rPr lang="pt-BR" i="1" dirty="0">
                <a:solidFill>
                  <a:srgbClr val="7030A0"/>
                </a:solidFill>
              </a:rPr>
              <a:t>ivisão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97B1F9CE-6A19-B345-8E64-B81815F27862}"/>
                  </a:ext>
                </a:extLst>
              </p:cNvPr>
              <p:cNvSpPr txBox="1"/>
              <p:nvPr/>
            </p:nvSpPr>
            <p:spPr>
              <a:xfrm>
                <a:off x="5295464" y="5463297"/>
                <a:ext cx="48425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21</m:t>
                    </m:r>
                  </m:oMath>
                </a14:m>
                <a:r>
                  <a:rPr lang="pt-BR" dirty="0"/>
                  <a:t> (dois algarismos significativos)</a:t>
                </a:r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97B1F9CE-6A19-B345-8E64-B81815F27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464" y="5463297"/>
                <a:ext cx="4842538" cy="461665"/>
              </a:xfrm>
              <a:prstGeom prst="rect">
                <a:avLst/>
              </a:prstGeom>
              <a:blipFill>
                <a:blip r:embed="rId9"/>
                <a:stretch>
                  <a:fillRect l="-262" t="-10811" b="-297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Elipse 13">
            <a:extLst>
              <a:ext uri="{FF2B5EF4-FFF2-40B4-BE49-F238E27FC236}">
                <a16:creationId xmlns:a16="http://schemas.microsoft.com/office/drawing/2014/main" id="{DA27D98B-77D7-F249-A297-06A0C6289890}"/>
              </a:ext>
            </a:extLst>
          </p:cNvPr>
          <p:cNvSpPr/>
          <p:nvPr/>
        </p:nvSpPr>
        <p:spPr>
          <a:xfrm>
            <a:off x="4310485" y="5741120"/>
            <a:ext cx="537412" cy="367924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2104D2D-7374-CF4C-8C54-3AFEC956B3F7}"/>
              </a:ext>
            </a:extLst>
          </p:cNvPr>
          <p:cNvSpPr txBox="1"/>
          <p:nvPr/>
        </p:nvSpPr>
        <p:spPr>
          <a:xfrm>
            <a:off x="4763007" y="5952887"/>
            <a:ext cx="2665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7030A0"/>
                </a:solidFill>
              </a:rPr>
              <a:t>Menor número de significativos!</a:t>
            </a:r>
          </a:p>
        </p:txBody>
      </p:sp>
    </p:spTree>
    <p:extLst>
      <p:ext uri="{BB962C8B-B14F-4D97-AF65-F5344CB8AC3E}">
        <p14:creationId xmlns:p14="http://schemas.microsoft.com/office/powerpoint/2010/main" val="217166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47" grpId="0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Teoria de Erros e Medidas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9BFC-2E71-0B43-B100-57D6C2E81397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09FC-6DBA-4BCA-A191-7BE97F51E4E4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812035" name="Rectangle 3"/>
          <p:cNvSpPr>
            <a:spLocks noChangeArrowheads="1"/>
          </p:cNvSpPr>
          <p:nvPr/>
        </p:nvSpPr>
        <p:spPr bwMode="auto">
          <a:xfrm>
            <a:off x="2667002" y="1542213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>
                <a:latin typeface="Arial" pitchFamily="34" charset="0"/>
              </a:rPr>
              <a:t> </a:t>
            </a:r>
            <a:endParaRPr lang="fr-FR" sz="1350">
              <a:latin typeface="Arial" pitchFamily="34" charset="0"/>
            </a:endParaRPr>
          </a:p>
        </p:txBody>
      </p:sp>
      <p:sp>
        <p:nvSpPr>
          <p:cNvPr id="814090" name="Rectangle 10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814092" name="Rectangle 1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4415" name="Rectangle 47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2" name="Rectangle 6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4" name="Rectangle 8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7" name="Rectangle 11"/>
          <p:cNvSpPr>
            <a:spLocks noChangeArrowheads="1"/>
          </p:cNvSpPr>
          <p:nvPr/>
        </p:nvSpPr>
        <p:spPr bwMode="auto">
          <a:xfrm>
            <a:off x="2667001" y="89020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8" name="Rectangle 12"/>
          <p:cNvSpPr>
            <a:spLocks noChangeArrowheads="1"/>
          </p:cNvSpPr>
          <p:nvPr/>
        </p:nvSpPr>
        <p:spPr bwMode="auto">
          <a:xfrm>
            <a:off x="2667002" y="1162759"/>
            <a:ext cx="2321789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indent="336947">
              <a:tabLst>
                <a:tab pos="2162175" algn="ctr"/>
                <a:tab pos="4324350" algn="r"/>
              </a:tabLst>
            </a:pPr>
            <a:r>
              <a:rPr lang="pt-BR" sz="900">
                <a:latin typeface="Tahoma" pitchFamily="34" charset="0"/>
                <a:ea typeface="Times New Roman" pitchFamily="18" charset="0"/>
                <a:cs typeface="Tahoma" pitchFamily="34" charset="0"/>
              </a:rPr>
              <a:t>	</a:t>
            </a:r>
            <a:endParaRPr lang="pt-BR" sz="900">
              <a:latin typeface="Arial" pitchFamily="34" charset="0"/>
              <a:ea typeface="Times New Roman" pitchFamily="18" charset="0"/>
            </a:endParaRPr>
          </a:p>
          <a:p>
            <a:pPr indent="336947" eaLnBrk="0" hangingPunct="0">
              <a:tabLst>
                <a:tab pos="2162175" algn="ctr"/>
                <a:tab pos="4324350" algn="r"/>
              </a:tabLst>
            </a:pPr>
            <a:r>
              <a:rPr lang="pt-BR" sz="900">
                <a:latin typeface="Arial" pitchFamily="34" charset="0"/>
                <a:ea typeface="Times New Roman" pitchFamily="18" charset="0"/>
              </a:rPr>
              <a:t>	</a:t>
            </a:r>
            <a:endParaRPr lang="pt-BR" sz="1350">
              <a:latin typeface="Arial" pitchFamily="34" charset="0"/>
            </a:endParaRPr>
          </a:p>
        </p:txBody>
      </p:sp>
      <p:sp>
        <p:nvSpPr>
          <p:cNvPr id="956429" name="Rectangle 13"/>
          <p:cNvSpPr>
            <a:spLocks noChangeArrowheads="1"/>
          </p:cNvSpPr>
          <p:nvPr/>
        </p:nvSpPr>
        <p:spPr bwMode="auto">
          <a:xfrm>
            <a:off x="2667002" y="1592219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>
                <a:latin typeface="Arial" pitchFamily="34" charset="0"/>
              </a:rPr>
              <a:t> </a:t>
            </a:r>
            <a:endParaRPr lang="fr-FR" sz="1350">
              <a:latin typeface="Arial" pitchFamily="34" charset="0"/>
            </a:endParaRPr>
          </a:p>
        </p:txBody>
      </p:sp>
      <p:sp>
        <p:nvSpPr>
          <p:cNvPr id="957449" name="Rectangle 9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24" name="CaixaDeTexto 23"/>
          <p:cNvSpPr txBox="1"/>
          <p:nvPr/>
        </p:nvSpPr>
        <p:spPr>
          <a:xfrm>
            <a:off x="479376" y="1916833"/>
            <a:ext cx="11233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u="sng" dirty="0"/>
              <a:t>Exemplo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pt-BR" dirty="0"/>
              <a:t>Medindo-se com uma régua milimetrada, em duas etapas, o comprimento de um tubo obteve-se os valores indicados abaixo, juntamente com as incertezas adotadas pelo operador:</a:t>
            </a:r>
            <a:endParaRPr lang="pt-B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3158" name="Rectangle 6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61" name="Rectangle 9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FA91BFCA-7431-4417-B6E2-85153A9EB5BA}"/>
                  </a:ext>
                </a:extLst>
              </p:cNvPr>
              <p:cNvSpPr/>
              <p:nvPr/>
            </p:nvSpPr>
            <p:spPr>
              <a:xfrm>
                <a:off x="2121347" y="3266983"/>
                <a:ext cx="37371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>
                              <a:latin typeface="Cambria Math" panose="02040503050406030204" pitchFamily="18" charset="0"/>
                            </a:rPr>
                            <m:t>1,0000±0,0003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FA91BFCA-7431-4417-B6E2-85153A9EB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47" y="3266983"/>
                <a:ext cx="3737177" cy="461665"/>
              </a:xfrm>
              <a:prstGeom prst="rect">
                <a:avLst/>
              </a:prstGeom>
              <a:blipFill>
                <a:blip r:embed="rId2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B3A97987-2A23-4A6B-9BC6-A11B38062967}"/>
                  </a:ext>
                </a:extLst>
              </p:cNvPr>
              <p:cNvSpPr/>
              <p:nvPr/>
            </p:nvSpPr>
            <p:spPr>
              <a:xfrm>
                <a:off x="6726668" y="3266983"/>
                <a:ext cx="37442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>
                              <a:latin typeface="Cambria Math" panose="02040503050406030204" pitchFamily="18" charset="0"/>
                            </a:rPr>
                            <m:t>0,0123±0,0005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B3A97987-2A23-4A6B-9BC6-A11B38062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668" y="3266983"/>
                <a:ext cx="3744294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6619CBB-BD30-4D52-B73C-FFD7BB022E08}"/>
                  </a:ext>
                </a:extLst>
              </p:cNvPr>
              <p:cNvSpPr/>
              <p:nvPr/>
            </p:nvSpPr>
            <p:spPr>
              <a:xfrm>
                <a:off x="2279576" y="4147357"/>
                <a:ext cx="18027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6619CBB-BD30-4D52-B73C-FFD7BB022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576" y="4147357"/>
                <a:ext cx="1802738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6BB89094-5037-44F1-AE6A-A5689323956C}"/>
                  </a:ext>
                </a:extLst>
              </p:cNvPr>
              <p:cNvSpPr/>
              <p:nvPr/>
            </p:nvSpPr>
            <p:spPr>
              <a:xfrm>
                <a:off x="3989934" y="4161246"/>
                <a:ext cx="6312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1,0000+0,0123</m:t>
                              </m:r>
                            </m:e>
                          </m:d>
                          <m:r>
                            <a:rPr lang="pt-BR">
                              <a:latin typeface="Cambria Math" panose="02040503050406030204" pitchFamily="18" charset="0"/>
                            </a:rPr>
                            <m:t>±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0,0003+0,0005</m:t>
                              </m:r>
                            </m:e>
                          </m:d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6BB89094-5037-44F1-AE6A-A56893239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934" y="4161246"/>
                <a:ext cx="6312626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o 1"/>
          <p:cNvGrpSpPr/>
          <p:nvPr/>
        </p:nvGrpSpPr>
        <p:grpSpPr>
          <a:xfrm>
            <a:off x="2398290" y="5157193"/>
            <a:ext cx="6938070" cy="830997"/>
            <a:chOff x="553637" y="4647787"/>
            <a:chExt cx="6938070" cy="830997"/>
          </a:xfrm>
        </p:grpSpPr>
        <p:sp>
          <p:nvSpPr>
            <p:cNvPr id="26" name="CaixaDeTexto 25"/>
            <p:cNvSpPr txBox="1"/>
            <p:nvPr/>
          </p:nvSpPr>
          <p:spPr>
            <a:xfrm>
              <a:off x="553637" y="4647787"/>
              <a:ext cx="26789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Critério mais desfavorável</a:t>
              </a:r>
            </a:p>
          </p:txBody>
        </p:sp>
        <p:sp>
          <p:nvSpPr>
            <p:cNvPr id="29" name="Seta para baixo 28"/>
            <p:cNvSpPr/>
            <p:nvPr/>
          </p:nvSpPr>
          <p:spPr>
            <a:xfrm rot="16200000">
              <a:off x="3358537" y="4834481"/>
              <a:ext cx="252000" cy="503999"/>
            </a:xfrm>
            <a:prstGeom prst="downArrow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tângulo 9">
                  <a:extLst>
                    <a:ext uri="{FF2B5EF4-FFF2-40B4-BE49-F238E27FC236}">
                      <a16:creationId xmlns:a16="http://schemas.microsoft.com/office/drawing/2014/main" id="{9639DD25-D0D8-42B6-B0A2-31BA06E9A3C4}"/>
                    </a:ext>
                  </a:extLst>
                </p:cNvPr>
                <p:cNvSpPr/>
                <p:nvPr/>
              </p:nvSpPr>
              <p:spPr>
                <a:xfrm>
                  <a:off x="3959073" y="4814827"/>
                  <a:ext cx="35326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1,0123±0,0008</m:t>
                            </m:r>
                          </m:e>
                        </m:d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" name="Retângulo 9">
                  <a:extLst>
                    <a:ext uri="{FF2B5EF4-FFF2-40B4-BE49-F238E27FC236}">
                      <a16:creationId xmlns:a16="http://schemas.microsoft.com/office/drawing/2014/main" id="{9639DD25-D0D8-42B6-B0A2-31BA06E9A3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9073" y="4814827"/>
                  <a:ext cx="3532634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9EE7D9E-4C68-C94F-AD8B-6BF3E64EB370}"/>
              </a:ext>
            </a:extLst>
          </p:cNvPr>
          <p:cNvSpPr txBox="1"/>
          <p:nvPr/>
        </p:nvSpPr>
        <p:spPr>
          <a:xfrm>
            <a:off x="3913555" y="1212584"/>
            <a:ext cx="4364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pt-BR" dirty="0"/>
              <a:t>Incertezas em Medidas Indiretas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B2F7773C-04A0-CC40-877B-68CBE9A1718B}"/>
              </a:ext>
            </a:extLst>
          </p:cNvPr>
          <p:cNvSpPr/>
          <p:nvPr/>
        </p:nvSpPr>
        <p:spPr>
          <a:xfrm>
            <a:off x="479376" y="717953"/>
            <a:ext cx="4073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Soma</a:t>
            </a:r>
            <a:r>
              <a:rPr lang="pt-BR" dirty="0"/>
              <a:t> ou </a:t>
            </a:r>
            <a:r>
              <a:rPr lang="pt-BR" i="1" dirty="0">
                <a:solidFill>
                  <a:schemeClr val="accent4">
                    <a:lumMod val="75000"/>
                  </a:schemeClr>
                </a:solidFill>
              </a:rPr>
              <a:t>Subtração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102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utoUpdateAnimBg="0"/>
      <p:bldP spid="3" grpId="0"/>
      <p:bldP spid="6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Teoria de Erros e Medidas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F4C27-AD46-6C4F-9A6A-60E74768887F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09FC-6DBA-4BCA-A191-7BE97F51E4E4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812035" name="Rectangle 3"/>
          <p:cNvSpPr>
            <a:spLocks noChangeArrowheads="1"/>
          </p:cNvSpPr>
          <p:nvPr/>
        </p:nvSpPr>
        <p:spPr bwMode="auto">
          <a:xfrm>
            <a:off x="2667002" y="1542213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>
                <a:latin typeface="Arial" pitchFamily="34" charset="0"/>
              </a:rPr>
              <a:t> </a:t>
            </a:r>
            <a:endParaRPr lang="fr-FR" sz="1350">
              <a:latin typeface="Arial" pitchFamily="34" charset="0"/>
            </a:endParaRPr>
          </a:p>
        </p:txBody>
      </p:sp>
      <p:sp>
        <p:nvSpPr>
          <p:cNvPr id="956429" name="Rectangle 13"/>
          <p:cNvSpPr>
            <a:spLocks noChangeArrowheads="1"/>
          </p:cNvSpPr>
          <p:nvPr/>
        </p:nvSpPr>
        <p:spPr bwMode="auto">
          <a:xfrm>
            <a:off x="2667002" y="1592219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>
                <a:latin typeface="Arial" pitchFamily="34" charset="0"/>
              </a:rPr>
              <a:t> </a:t>
            </a:r>
            <a:endParaRPr lang="fr-FR" sz="1350">
              <a:latin typeface="Arial" pitchFamily="34" charset="0"/>
            </a:endParaRPr>
          </a:p>
        </p:txBody>
      </p:sp>
      <p:sp>
        <p:nvSpPr>
          <p:cNvPr id="29" name="Seta para baixo 28"/>
          <p:cNvSpPr/>
          <p:nvPr/>
        </p:nvSpPr>
        <p:spPr>
          <a:xfrm rot="16200000">
            <a:off x="4568016" y="1708355"/>
            <a:ext cx="321471" cy="589364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838200" y="1729723"/>
            <a:ext cx="3574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 Utilização do MONÔMIO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C66481F2-B8F4-49EE-9219-712F5C2F3B0B}"/>
                  </a:ext>
                </a:extLst>
              </p:cNvPr>
              <p:cNvSpPr/>
              <p:nvPr/>
            </p:nvSpPr>
            <p:spPr>
              <a:xfrm>
                <a:off x="5447928" y="1691296"/>
                <a:ext cx="2903552" cy="575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sz="3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30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300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pt-BR" sz="300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C66481F2-B8F4-49EE-9219-712F5C2F3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1691296"/>
                <a:ext cx="2903552" cy="575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6179B9E9-38E5-4C49-8BFA-FE189976D809}"/>
                  </a:ext>
                </a:extLst>
              </p:cNvPr>
              <p:cNvSpPr/>
              <p:nvPr/>
            </p:nvSpPr>
            <p:spPr>
              <a:xfrm>
                <a:off x="2445224" y="2544110"/>
                <a:ext cx="7307962" cy="1892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=</m:t>
                            </m:r>
                            <m:acc>
                              <m:accPr>
                                <m:chr m:val="̅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𝛥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=</m:t>
                            </m:r>
                            <m:acc>
                              <m:accPr>
                                <m:chr m:val="̅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/>
                                  </a:rPr>
                                  <m:t>𝑏</m:t>
                                </m:r>
                              </m:e>
                            </m:acc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𝛥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=</m:t>
                            </m:r>
                            <m:acc>
                              <m:accPr>
                                <m:chr m:val="̅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/>
                                  </a:rPr>
                                  <m:t>𝑐</m:t>
                                </m:r>
                              </m:e>
                            </m:acc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𝛥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/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i="1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nor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Constante</m:t>
                                </m:r>
                                <m:r>
                                  <m:rPr>
                                    <m:nor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que</m:t>
                                </m:r>
                                <m:r>
                                  <m:rPr>
                                    <m:nor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ã</m:t>
                                </m:r>
                                <m:r>
                                  <m:rPr>
                                    <m:nor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m:rPr>
                                    <m:nor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depende</m:t>
                                </m:r>
                                <m:r>
                                  <m:rPr>
                                    <m:nor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da</m:t>
                                </m:r>
                                <m:r>
                                  <m:rPr>
                                    <m:nor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medida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6179B9E9-38E5-4C49-8BFA-FE189976D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224" y="2544110"/>
                <a:ext cx="7307962" cy="189218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46DF614A-09EB-438C-A6DE-D7E3F0C53F0F}"/>
                  </a:ext>
                </a:extLst>
              </p:cNvPr>
              <p:cNvSpPr/>
              <p:nvPr/>
            </p:nvSpPr>
            <p:spPr>
              <a:xfrm>
                <a:off x="4685807" y="4826719"/>
                <a:ext cx="2820387" cy="7229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sz="40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4000" i="1">
                              <a:latin typeface="Cambria Math"/>
                            </a:rPr>
                            <m:t>𝑓</m:t>
                          </m:r>
                        </m:e>
                      </m:acc>
                      <m:r>
                        <a:rPr lang="pt-BR" sz="400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pt-BR" sz="40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pt-BR" sz="40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46DF614A-09EB-438C-A6DE-D7E3F0C53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807" y="4826719"/>
                <a:ext cx="2820387" cy="722955"/>
              </a:xfrm>
              <a:prstGeom prst="rect">
                <a:avLst/>
              </a:prstGeom>
              <a:blipFill>
                <a:blip r:embed="rId4"/>
                <a:stretch>
                  <a:fillRect l="-450" r="-2252" b="-263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ângulo 13">
            <a:extLst>
              <a:ext uri="{FF2B5EF4-FFF2-40B4-BE49-F238E27FC236}">
                <a16:creationId xmlns:a16="http://schemas.microsoft.com/office/drawing/2014/main" id="{B5C1F61A-B72C-744B-9478-AB5E3B56FED6}"/>
              </a:ext>
            </a:extLst>
          </p:cNvPr>
          <p:cNvSpPr/>
          <p:nvPr/>
        </p:nvSpPr>
        <p:spPr>
          <a:xfrm>
            <a:off x="479377" y="717953"/>
            <a:ext cx="7705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Multiplicação</a:t>
            </a:r>
            <a:r>
              <a:rPr lang="pt-BR" i="1" dirty="0"/>
              <a:t>, </a:t>
            </a:r>
            <a:r>
              <a:rPr lang="pt-BR" i="1" dirty="0">
                <a:solidFill>
                  <a:schemeClr val="accent5">
                    <a:lumMod val="75000"/>
                  </a:schemeClr>
                </a:solidFill>
              </a:rPr>
              <a:t>divisão</a:t>
            </a:r>
            <a:r>
              <a:rPr lang="pt-BR" i="1" dirty="0"/>
              <a:t>, </a:t>
            </a:r>
            <a:r>
              <a:rPr lang="pt-BR" i="1" dirty="0">
                <a:solidFill>
                  <a:schemeClr val="accent6">
                    <a:lumMod val="50000"/>
                  </a:schemeClr>
                </a:solidFill>
              </a:rPr>
              <a:t>radiciação</a:t>
            </a:r>
            <a:r>
              <a:rPr lang="pt-BR" i="1" dirty="0"/>
              <a:t> e </a:t>
            </a:r>
            <a:r>
              <a:rPr lang="pt-BR" i="1" dirty="0">
                <a:solidFill>
                  <a:srgbClr val="9966FF"/>
                </a:solidFill>
              </a:rPr>
              <a:t>potenciação</a:t>
            </a:r>
            <a:endParaRPr lang="pt-BR" dirty="0">
              <a:solidFill>
                <a:srgbClr val="99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10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 autoUpdateAnimBg="0"/>
      <p:bldP spid="24" grpId="0" autoUpdateAnimBg="0"/>
      <p:bldP spid="3" grpId="0"/>
      <p:bldP spid="6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Teoria de Erros e Medidas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AD40-212F-C645-BDF6-B27E8D92AE0F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09FC-6DBA-4BCA-A191-7BE97F51E4E4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812035" name="Rectangle 3"/>
          <p:cNvSpPr>
            <a:spLocks noChangeArrowheads="1"/>
          </p:cNvSpPr>
          <p:nvPr/>
        </p:nvSpPr>
        <p:spPr bwMode="auto">
          <a:xfrm>
            <a:off x="2667002" y="1542213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>
                <a:latin typeface="Arial" pitchFamily="34" charset="0"/>
              </a:rPr>
              <a:t> </a:t>
            </a:r>
            <a:endParaRPr lang="fr-FR" sz="1350">
              <a:latin typeface="Arial" pitchFamily="34" charset="0"/>
            </a:endParaRPr>
          </a:p>
        </p:txBody>
      </p:sp>
      <p:sp>
        <p:nvSpPr>
          <p:cNvPr id="814090" name="Rectangle 10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814092" name="Rectangle 1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4415" name="Rectangle 47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2" name="Rectangle 6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4" name="Rectangle 8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7" name="Rectangle 11"/>
          <p:cNvSpPr>
            <a:spLocks noChangeArrowheads="1"/>
          </p:cNvSpPr>
          <p:nvPr/>
        </p:nvSpPr>
        <p:spPr bwMode="auto">
          <a:xfrm>
            <a:off x="2667001" y="89020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8" name="Rectangle 12"/>
          <p:cNvSpPr>
            <a:spLocks noChangeArrowheads="1"/>
          </p:cNvSpPr>
          <p:nvPr/>
        </p:nvSpPr>
        <p:spPr bwMode="auto">
          <a:xfrm>
            <a:off x="2667002" y="1162759"/>
            <a:ext cx="2321789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indent="336947">
              <a:tabLst>
                <a:tab pos="2162175" algn="ctr"/>
                <a:tab pos="4324350" algn="r"/>
              </a:tabLst>
            </a:pPr>
            <a:r>
              <a:rPr lang="pt-BR" sz="900">
                <a:latin typeface="Tahoma" pitchFamily="34" charset="0"/>
                <a:ea typeface="Times New Roman" pitchFamily="18" charset="0"/>
                <a:cs typeface="Tahoma" pitchFamily="34" charset="0"/>
              </a:rPr>
              <a:t>	</a:t>
            </a:r>
            <a:endParaRPr lang="pt-BR" sz="900">
              <a:latin typeface="Arial" pitchFamily="34" charset="0"/>
              <a:ea typeface="Times New Roman" pitchFamily="18" charset="0"/>
            </a:endParaRPr>
          </a:p>
          <a:p>
            <a:pPr indent="336947" eaLnBrk="0" hangingPunct="0">
              <a:tabLst>
                <a:tab pos="2162175" algn="ctr"/>
                <a:tab pos="4324350" algn="r"/>
              </a:tabLst>
            </a:pPr>
            <a:r>
              <a:rPr lang="pt-BR" sz="900">
                <a:latin typeface="Arial" pitchFamily="34" charset="0"/>
                <a:ea typeface="Times New Roman" pitchFamily="18" charset="0"/>
              </a:rPr>
              <a:t>	</a:t>
            </a:r>
            <a:endParaRPr lang="pt-BR" sz="1350">
              <a:latin typeface="Arial" pitchFamily="34" charset="0"/>
            </a:endParaRPr>
          </a:p>
        </p:txBody>
      </p:sp>
      <p:sp>
        <p:nvSpPr>
          <p:cNvPr id="956429" name="Rectangle 13"/>
          <p:cNvSpPr>
            <a:spLocks noChangeArrowheads="1"/>
          </p:cNvSpPr>
          <p:nvPr/>
        </p:nvSpPr>
        <p:spPr bwMode="auto">
          <a:xfrm>
            <a:off x="2667002" y="1592219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>
                <a:latin typeface="Arial" pitchFamily="34" charset="0"/>
              </a:rPr>
              <a:t> </a:t>
            </a:r>
            <a:endParaRPr lang="fr-FR" sz="1350">
              <a:latin typeface="Arial" pitchFamily="34" charset="0"/>
            </a:endParaRPr>
          </a:p>
        </p:txBody>
      </p:sp>
      <p:sp>
        <p:nvSpPr>
          <p:cNvPr id="957449" name="Rectangle 9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58" name="Rectangle 6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61" name="Rectangle 9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896" name="Rectangle 8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898" name="Rectangle 10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900" name="Rectangle 1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0918" name="Rectangle 6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0920" name="Rectangle 8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32" name="Seta para baixo 31"/>
          <p:cNvSpPr/>
          <p:nvPr/>
        </p:nvSpPr>
        <p:spPr>
          <a:xfrm>
            <a:off x="6775487" y="3014571"/>
            <a:ext cx="297556" cy="1175546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7014802" y="3332512"/>
            <a:ext cx="3689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Critério mais desfavorável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61F019D3-9631-4293-AC7D-80CC2A0B3D0A}"/>
                  </a:ext>
                </a:extLst>
              </p:cNvPr>
              <p:cNvSpPr/>
              <p:nvPr/>
            </p:nvSpPr>
            <p:spPr>
              <a:xfrm>
                <a:off x="4767495" y="2112673"/>
                <a:ext cx="2641492" cy="669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75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sz="375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i="1">
                              <a:latin typeface="Cambria Math"/>
                            </a:rPr>
                            <m:t>𝑓</m:t>
                          </m:r>
                        </m:e>
                      </m:acc>
                      <m:r>
                        <a:rPr lang="pt-BR" sz="375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pt-BR" sz="375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pt-BR" sz="375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pt-BR" sz="375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61F019D3-9631-4293-AC7D-80CC2A0B3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495" y="2112673"/>
                <a:ext cx="2641492" cy="669414"/>
              </a:xfrm>
              <a:prstGeom prst="rect">
                <a:avLst/>
              </a:prstGeom>
              <a:blipFill>
                <a:blip r:embed="rId2"/>
                <a:stretch>
                  <a:fillRect l="-478" r="-1914" b="-245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F936983-C0ED-4C91-A301-6138D88A9D4C}"/>
                  </a:ext>
                </a:extLst>
              </p:cNvPr>
              <p:cNvSpPr/>
              <p:nvPr/>
            </p:nvSpPr>
            <p:spPr>
              <a:xfrm>
                <a:off x="4988790" y="2062165"/>
                <a:ext cx="1935658" cy="1555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acc>
                                <m:accPr>
                                  <m:chr m:val="̅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pt-BR" sz="40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pt-BR" sz="40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4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pt-BR" sz="40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4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</m:e>
                          </m:eqArr>
                        </m:lim>
                      </m:limLow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F936983-C0ED-4C91-A301-6138D88A9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90" y="2062165"/>
                <a:ext cx="1935658" cy="1555875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75032D33-E2D1-4E39-88B3-84854E9F3B51}"/>
                  </a:ext>
                </a:extLst>
              </p:cNvPr>
              <p:cNvSpPr/>
              <p:nvPr/>
            </p:nvSpPr>
            <p:spPr>
              <a:xfrm>
                <a:off x="6437777" y="2062165"/>
                <a:ext cx="986167" cy="10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groupChr>
                        </m:e>
                        <m:lim/>
                      </m:limLow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75032D33-E2D1-4E39-88B3-84854E9F3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777" y="2062165"/>
                <a:ext cx="986167" cy="1097545"/>
              </a:xfrm>
              <a:prstGeom prst="rect">
                <a:avLst/>
              </a:prstGeom>
              <a:blipFill>
                <a:blip r:embed="rId4"/>
                <a:stretch>
                  <a:fillRect l="-8861" r="-10127" b="-149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50F960AF-FADA-4843-91C0-BC6C50B372F5}"/>
                  </a:ext>
                </a:extLst>
              </p:cNvPr>
              <p:cNvSpPr/>
              <p:nvPr/>
            </p:nvSpPr>
            <p:spPr>
              <a:xfrm>
                <a:off x="2484788" y="4527435"/>
                <a:ext cx="7222425" cy="992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pt-BR" sz="30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000">
                          <a:latin typeface="Cambria Math" panose="02040503050406030204" pitchFamily="18" charset="0"/>
                        </a:rPr>
                        <m:t>=±</m:t>
                      </m:r>
                      <m:acc>
                        <m:accPr>
                          <m:chr m:val="̅"/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3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acc>
                                    <m:accPr>
                                      <m:chr m:val="̅"/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  <m:r>
                            <a:rPr lang="pt-BR" sz="30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pt-BR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3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acc>
                                    <m:accPr>
                                      <m:chr m:val="̅"/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  <m:r>
                            <a:rPr lang="pt-BR" sz="30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pt-BR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f>
                                <m:fPr>
                                  <m:ctrlPr>
                                    <a:rPr lang="pt-BR" sz="3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acc>
                                    <m:accPr>
                                      <m:chr m:val="̅"/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  <m:r>
                            <a:rPr lang="pt-BR" sz="30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pt-BR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f>
                                <m:fPr>
                                  <m:ctrlPr>
                                    <a:rPr lang="pt-BR" sz="3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acc>
                                    <m:accPr>
                                      <m:chr m:val="̅"/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50F960AF-FADA-4843-91C0-BC6C50B37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788" y="4527435"/>
                <a:ext cx="7222425" cy="992964"/>
              </a:xfrm>
              <a:prstGeom prst="rect">
                <a:avLst/>
              </a:prstGeom>
              <a:blipFill>
                <a:blip r:embed="rId5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77F19497-4190-0849-AE66-5A8243061A22}"/>
                  </a:ext>
                </a:extLst>
              </p:cNvPr>
              <p:cNvSpPr/>
              <p:nvPr/>
            </p:nvSpPr>
            <p:spPr>
              <a:xfrm>
                <a:off x="4644224" y="1390377"/>
                <a:ext cx="2903552" cy="575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sz="3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30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300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pt-BR" sz="300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77F19497-4190-0849-AE66-5A8243061A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224" y="1390377"/>
                <a:ext cx="2903552" cy="5756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tângulo 32">
            <a:extLst>
              <a:ext uri="{FF2B5EF4-FFF2-40B4-BE49-F238E27FC236}">
                <a16:creationId xmlns:a16="http://schemas.microsoft.com/office/drawing/2014/main" id="{197F310F-8512-0242-BADB-9C84EED820C1}"/>
              </a:ext>
            </a:extLst>
          </p:cNvPr>
          <p:cNvSpPr/>
          <p:nvPr/>
        </p:nvSpPr>
        <p:spPr>
          <a:xfrm>
            <a:off x="479377" y="717953"/>
            <a:ext cx="7705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Multiplicação</a:t>
            </a:r>
            <a:r>
              <a:rPr lang="pt-BR" i="1" dirty="0"/>
              <a:t>, </a:t>
            </a:r>
            <a:r>
              <a:rPr lang="pt-BR" i="1" dirty="0">
                <a:solidFill>
                  <a:schemeClr val="accent5">
                    <a:lumMod val="75000"/>
                  </a:schemeClr>
                </a:solidFill>
              </a:rPr>
              <a:t>divisão</a:t>
            </a:r>
            <a:r>
              <a:rPr lang="pt-BR" i="1" dirty="0"/>
              <a:t>, </a:t>
            </a:r>
            <a:r>
              <a:rPr lang="pt-BR" i="1" dirty="0">
                <a:solidFill>
                  <a:schemeClr val="accent6">
                    <a:lumMod val="50000"/>
                  </a:schemeClr>
                </a:solidFill>
              </a:rPr>
              <a:t>radiciação</a:t>
            </a:r>
            <a:r>
              <a:rPr lang="pt-BR" i="1" dirty="0"/>
              <a:t> e </a:t>
            </a:r>
            <a:r>
              <a:rPr lang="pt-BR" i="1" dirty="0">
                <a:solidFill>
                  <a:srgbClr val="9966FF"/>
                </a:solidFill>
              </a:rPr>
              <a:t>potenciação</a:t>
            </a:r>
            <a:endParaRPr lang="pt-BR" dirty="0">
              <a:solidFill>
                <a:srgbClr val="99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95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 autoUpdateAnimBg="0"/>
      <p:bldP spid="34" grpId="0" autoUpdateAnimBg="0"/>
      <p:bldP spid="8" grpId="0"/>
      <p:bldP spid="41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Teoria de Erros e Medidas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2535-89E9-A146-9455-431936C6FEE5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09FC-6DBA-4BCA-A191-7BE97F51E4E4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812035" name="Rectangle 3"/>
          <p:cNvSpPr>
            <a:spLocks noChangeArrowheads="1"/>
          </p:cNvSpPr>
          <p:nvPr/>
        </p:nvSpPr>
        <p:spPr bwMode="auto">
          <a:xfrm>
            <a:off x="2667002" y="1542213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>
                <a:latin typeface="Arial" pitchFamily="34" charset="0"/>
              </a:rPr>
              <a:t> </a:t>
            </a:r>
            <a:endParaRPr lang="fr-FR" sz="1350">
              <a:latin typeface="Arial" pitchFamily="34" charset="0"/>
            </a:endParaRPr>
          </a:p>
        </p:txBody>
      </p:sp>
      <p:sp>
        <p:nvSpPr>
          <p:cNvPr id="814090" name="Rectangle 10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814092" name="Rectangle 1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4415" name="Rectangle 47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2" name="Rectangle 6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4" name="Rectangle 8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7" name="Rectangle 11"/>
          <p:cNvSpPr>
            <a:spLocks noChangeArrowheads="1"/>
          </p:cNvSpPr>
          <p:nvPr/>
        </p:nvSpPr>
        <p:spPr bwMode="auto">
          <a:xfrm>
            <a:off x="2667001" y="89020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8" name="Rectangle 12"/>
          <p:cNvSpPr>
            <a:spLocks noChangeArrowheads="1"/>
          </p:cNvSpPr>
          <p:nvPr/>
        </p:nvSpPr>
        <p:spPr bwMode="auto">
          <a:xfrm>
            <a:off x="2667002" y="1162759"/>
            <a:ext cx="2321789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indent="336947">
              <a:tabLst>
                <a:tab pos="2162175" algn="ctr"/>
                <a:tab pos="4324350" algn="r"/>
              </a:tabLst>
            </a:pPr>
            <a:r>
              <a:rPr lang="pt-BR" sz="900">
                <a:latin typeface="Tahoma" pitchFamily="34" charset="0"/>
                <a:ea typeface="Times New Roman" pitchFamily="18" charset="0"/>
                <a:cs typeface="Tahoma" pitchFamily="34" charset="0"/>
              </a:rPr>
              <a:t>	</a:t>
            </a:r>
            <a:endParaRPr lang="pt-BR" sz="900">
              <a:latin typeface="Arial" pitchFamily="34" charset="0"/>
              <a:ea typeface="Times New Roman" pitchFamily="18" charset="0"/>
            </a:endParaRPr>
          </a:p>
          <a:p>
            <a:pPr indent="336947" eaLnBrk="0" hangingPunct="0">
              <a:tabLst>
                <a:tab pos="2162175" algn="ctr"/>
                <a:tab pos="4324350" algn="r"/>
              </a:tabLst>
            </a:pPr>
            <a:r>
              <a:rPr lang="pt-BR" sz="900">
                <a:latin typeface="Arial" pitchFamily="34" charset="0"/>
                <a:ea typeface="Times New Roman" pitchFamily="18" charset="0"/>
              </a:rPr>
              <a:t>	</a:t>
            </a:r>
            <a:endParaRPr lang="pt-BR" sz="1350">
              <a:latin typeface="Arial" pitchFamily="34" charset="0"/>
            </a:endParaRPr>
          </a:p>
        </p:txBody>
      </p:sp>
      <p:sp>
        <p:nvSpPr>
          <p:cNvPr id="956429" name="Rectangle 13"/>
          <p:cNvSpPr>
            <a:spLocks noChangeArrowheads="1"/>
          </p:cNvSpPr>
          <p:nvPr/>
        </p:nvSpPr>
        <p:spPr bwMode="auto">
          <a:xfrm>
            <a:off x="2667002" y="1592219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>
                <a:latin typeface="Arial" pitchFamily="34" charset="0"/>
              </a:rPr>
              <a:t> </a:t>
            </a:r>
            <a:endParaRPr lang="fr-FR" sz="1350">
              <a:latin typeface="Arial" pitchFamily="34" charset="0"/>
            </a:endParaRPr>
          </a:p>
        </p:txBody>
      </p:sp>
      <p:sp>
        <p:nvSpPr>
          <p:cNvPr id="957449" name="Rectangle 9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58" name="Rectangle 6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61" name="Rectangle 9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896" name="Rectangle 8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898" name="Rectangle 10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89900" name="Rectangle 1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0918" name="Rectangle 6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190920" name="Rectangle 8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34" name="CaixaDeTexto 33"/>
          <p:cNvSpPr txBox="1"/>
          <p:nvPr/>
        </p:nvSpPr>
        <p:spPr>
          <a:xfrm>
            <a:off x="1847384" y="2103240"/>
            <a:ext cx="579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i="1" dirty="0"/>
              <a:t>Critério mais </a:t>
            </a:r>
            <a:r>
              <a:rPr lang="pt-BR" i="1" dirty="0">
                <a:solidFill>
                  <a:srgbClr val="FF0000"/>
                </a:solidFill>
              </a:rPr>
              <a:t>desfavorável</a:t>
            </a:r>
            <a:r>
              <a:rPr lang="pt-BR" i="1" dirty="0"/>
              <a:t>? De onde surgiu?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0AF99EB-0302-4880-8ACE-476C9248F243}"/>
              </a:ext>
            </a:extLst>
          </p:cNvPr>
          <p:cNvSpPr txBox="1"/>
          <p:nvPr/>
        </p:nvSpPr>
        <p:spPr>
          <a:xfrm>
            <a:off x="407368" y="2642374"/>
            <a:ext cx="9259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Este método é baseado na aplicação do cálculo diferencial e nos diz que: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C319FCC0-DF30-4EEB-B962-34E0C0A2ACED}"/>
                  </a:ext>
                </a:extLst>
              </p:cNvPr>
              <p:cNvSpPr/>
              <p:nvPr/>
            </p:nvSpPr>
            <p:spPr>
              <a:xfrm>
                <a:off x="9264352" y="2321068"/>
                <a:ext cx="2632837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C319FCC0-DF30-4EEB-B962-34E0C0A2AC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352" y="2321068"/>
                <a:ext cx="2632837" cy="1100558"/>
              </a:xfrm>
              <a:prstGeom prst="rect">
                <a:avLst/>
              </a:prstGeom>
              <a:blipFill>
                <a:blip r:embed="rId2"/>
                <a:stretch>
                  <a:fillRect l="-9615" t="-105682" b="-1613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659DF4-E306-42D1-874D-D790DE0D6815}"/>
                  </a:ext>
                </a:extLst>
              </p:cNvPr>
              <p:cNvSpPr/>
              <p:nvPr/>
            </p:nvSpPr>
            <p:spPr>
              <a:xfrm>
                <a:off x="3200401" y="5225914"/>
                <a:ext cx="5818259" cy="8128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pt-BR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=±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  <m:r>
                            <a:rPr lang="pt-BR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  <m:r>
                            <a:rPr lang="pt-BR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  <m:r>
                            <a:rPr lang="pt-BR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659DF4-E306-42D1-874D-D790DE0D6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1" y="5225914"/>
                <a:ext cx="5818259" cy="812851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87FF7E41-1A8C-4D23-A82C-080CA9FBFD3C}"/>
                  </a:ext>
                </a:extLst>
              </p:cNvPr>
              <p:cNvSpPr/>
              <p:nvPr/>
            </p:nvSpPr>
            <p:spPr>
              <a:xfrm>
                <a:off x="2596919" y="3347529"/>
                <a:ext cx="7069691" cy="1596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=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𝛥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=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𝛥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=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𝛥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mr>
                        <m:m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=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𝛥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⇒</m:t>
                            </m:r>
                            <m:r>
                              <m:rPr>
                                <m:nor/>
                              </m:rPr>
                              <a:rPr lang="pt-BR" i="1"/>
                              <m:t>Constante</m:t>
                            </m:r>
                            <m:r>
                              <m:rPr>
                                <m:nor/>
                              </m:rPr>
                              <a:rPr lang="pt-BR" i="1"/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i="1"/>
                              <m:t>que</m:t>
                            </m:r>
                            <m:r>
                              <m:rPr>
                                <m:nor/>
                              </m:rPr>
                              <a:rPr lang="pt-BR" i="1"/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i="1"/>
                              <m:t>n</m:t>
                            </m:r>
                            <m:r>
                              <m:rPr>
                                <m:nor/>
                              </m:rPr>
                              <a:rPr lang="pt-BR" i="1"/>
                              <m:t>ã</m:t>
                            </m:r>
                            <m:r>
                              <m:rPr>
                                <m:nor/>
                              </m:rPr>
                              <a:rPr lang="pt-BR" i="1"/>
                              <m:t>o</m:t>
                            </m:r>
                            <m:r>
                              <m:rPr>
                                <m:nor/>
                              </m:rPr>
                              <a:rPr lang="pt-BR" i="1"/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i="1"/>
                              <m:t>depende</m:t>
                            </m:r>
                            <m:r>
                              <m:rPr>
                                <m:nor/>
                              </m:rPr>
                              <a:rPr lang="pt-BR" i="1"/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i="1"/>
                              <m:t>da</m:t>
                            </m:r>
                            <m:r>
                              <m:rPr>
                                <m:nor/>
                              </m:rPr>
                              <a:rPr lang="pt-BR" i="1"/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i="1"/>
                              <m:t>medida</m:t>
                            </m:r>
                          </m:e>
                        </m:mr>
                      </m:m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87FF7E41-1A8C-4D23-A82C-080CA9FBF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919" y="3347529"/>
                <a:ext cx="7069691" cy="1596656"/>
              </a:xfrm>
              <a:prstGeom prst="rect">
                <a:avLst/>
              </a:prstGeom>
              <a:blipFill>
                <a:blip r:embed="rId4"/>
                <a:stretch>
                  <a:fillRect b="-3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053F035A-8374-9345-8F9A-B6442F19AC32}"/>
                  </a:ext>
                </a:extLst>
              </p:cNvPr>
              <p:cNvSpPr/>
              <p:nvPr/>
            </p:nvSpPr>
            <p:spPr>
              <a:xfrm>
                <a:off x="4644224" y="1390377"/>
                <a:ext cx="2903552" cy="575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sz="3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30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300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pt-BR" sz="300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053F035A-8374-9345-8F9A-B6442F19A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224" y="1390377"/>
                <a:ext cx="2903552" cy="575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ângulo 30">
            <a:extLst>
              <a:ext uri="{FF2B5EF4-FFF2-40B4-BE49-F238E27FC236}">
                <a16:creationId xmlns:a16="http://schemas.microsoft.com/office/drawing/2014/main" id="{E2D8E0D9-9805-0848-9B36-4F57A6793E85}"/>
              </a:ext>
            </a:extLst>
          </p:cNvPr>
          <p:cNvSpPr/>
          <p:nvPr/>
        </p:nvSpPr>
        <p:spPr>
          <a:xfrm>
            <a:off x="407369" y="717953"/>
            <a:ext cx="7777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Multiplicação</a:t>
            </a:r>
            <a:r>
              <a:rPr lang="pt-BR" i="1" dirty="0"/>
              <a:t>, </a:t>
            </a:r>
            <a:r>
              <a:rPr lang="pt-BR" i="1" dirty="0">
                <a:solidFill>
                  <a:schemeClr val="accent5">
                    <a:lumMod val="75000"/>
                  </a:schemeClr>
                </a:solidFill>
              </a:rPr>
              <a:t>divisão</a:t>
            </a:r>
            <a:r>
              <a:rPr lang="pt-BR" i="1" dirty="0"/>
              <a:t>, </a:t>
            </a:r>
            <a:r>
              <a:rPr lang="pt-BR" i="1" dirty="0">
                <a:solidFill>
                  <a:schemeClr val="accent6">
                    <a:lumMod val="50000"/>
                  </a:schemeClr>
                </a:solidFill>
              </a:rPr>
              <a:t>radiciação</a:t>
            </a:r>
            <a:r>
              <a:rPr lang="pt-BR" i="1" dirty="0"/>
              <a:t> e </a:t>
            </a:r>
            <a:r>
              <a:rPr lang="pt-BR" i="1" dirty="0">
                <a:solidFill>
                  <a:srgbClr val="9966FF"/>
                </a:solidFill>
              </a:rPr>
              <a:t>potenciação</a:t>
            </a:r>
            <a:endParaRPr lang="pt-BR" dirty="0">
              <a:solidFill>
                <a:srgbClr val="99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80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Teoria de Erros e Medidas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91EAB-BF5A-8443-B963-BCFE661D5804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09FC-6DBA-4BCA-A191-7BE97F51E4E4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812035" name="Rectangle 3"/>
          <p:cNvSpPr>
            <a:spLocks noChangeArrowheads="1"/>
          </p:cNvSpPr>
          <p:nvPr/>
        </p:nvSpPr>
        <p:spPr bwMode="auto">
          <a:xfrm>
            <a:off x="2667002" y="1542213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>
                <a:latin typeface="Arial" pitchFamily="34" charset="0"/>
              </a:rPr>
              <a:t> </a:t>
            </a:r>
            <a:endParaRPr lang="fr-FR" sz="1350">
              <a:latin typeface="Arial" pitchFamily="34" charset="0"/>
            </a:endParaRPr>
          </a:p>
        </p:txBody>
      </p:sp>
      <p:sp>
        <p:nvSpPr>
          <p:cNvPr id="814090" name="Rectangle 10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814092" name="Rectangle 1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4415" name="Rectangle 47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2" name="Rectangle 6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4" name="Rectangle 8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7" name="Rectangle 11"/>
          <p:cNvSpPr>
            <a:spLocks noChangeArrowheads="1"/>
          </p:cNvSpPr>
          <p:nvPr/>
        </p:nvSpPr>
        <p:spPr bwMode="auto">
          <a:xfrm>
            <a:off x="2667001" y="89020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8" name="Rectangle 12"/>
          <p:cNvSpPr>
            <a:spLocks noChangeArrowheads="1"/>
          </p:cNvSpPr>
          <p:nvPr/>
        </p:nvSpPr>
        <p:spPr bwMode="auto">
          <a:xfrm>
            <a:off x="2667002" y="1162759"/>
            <a:ext cx="2321789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indent="336947">
              <a:tabLst>
                <a:tab pos="2162175" algn="ctr"/>
                <a:tab pos="4324350" algn="r"/>
              </a:tabLst>
            </a:pPr>
            <a:r>
              <a:rPr lang="pt-BR" sz="900">
                <a:latin typeface="Tahoma" pitchFamily="34" charset="0"/>
                <a:ea typeface="Times New Roman" pitchFamily="18" charset="0"/>
                <a:cs typeface="Tahoma" pitchFamily="34" charset="0"/>
              </a:rPr>
              <a:t>	</a:t>
            </a:r>
            <a:endParaRPr lang="pt-BR" sz="900">
              <a:latin typeface="Arial" pitchFamily="34" charset="0"/>
              <a:ea typeface="Times New Roman" pitchFamily="18" charset="0"/>
            </a:endParaRPr>
          </a:p>
          <a:p>
            <a:pPr indent="336947" eaLnBrk="0" hangingPunct="0">
              <a:tabLst>
                <a:tab pos="2162175" algn="ctr"/>
                <a:tab pos="4324350" algn="r"/>
              </a:tabLst>
            </a:pPr>
            <a:r>
              <a:rPr lang="pt-BR" sz="900">
                <a:latin typeface="Arial" pitchFamily="34" charset="0"/>
                <a:ea typeface="Times New Roman" pitchFamily="18" charset="0"/>
              </a:rPr>
              <a:t>	</a:t>
            </a:r>
            <a:endParaRPr lang="pt-BR" sz="1350">
              <a:latin typeface="Arial" pitchFamily="34" charset="0"/>
            </a:endParaRPr>
          </a:p>
        </p:txBody>
      </p:sp>
      <p:sp>
        <p:nvSpPr>
          <p:cNvPr id="956429" name="Rectangle 13"/>
          <p:cNvSpPr>
            <a:spLocks noChangeArrowheads="1"/>
          </p:cNvSpPr>
          <p:nvPr/>
        </p:nvSpPr>
        <p:spPr bwMode="auto">
          <a:xfrm>
            <a:off x="2667002" y="1592219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>
                <a:latin typeface="Arial" pitchFamily="34" charset="0"/>
              </a:rPr>
              <a:t> </a:t>
            </a:r>
            <a:endParaRPr lang="fr-FR" sz="1350">
              <a:latin typeface="Arial" pitchFamily="34" charset="0"/>
            </a:endParaRPr>
          </a:p>
        </p:txBody>
      </p:sp>
      <p:sp>
        <p:nvSpPr>
          <p:cNvPr id="957449" name="Rectangle 9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/>
              <p:cNvSpPr txBox="1"/>
              <p:nvPr/>
            </p:nvSpPr>
            <p:spPr>
              <a:xfrm>
                <a:off x="407370" y="4539098"/>
                <a:ext cx="113052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/>
                <a:r>
                  <a:rPr lang="pt-BR" dirty="0"/>
                  <a:t>Exemplo: Calcule o volume de uma esfera cujo o raio vale: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 ±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lang="pt-BR" i="1" dirty="0" err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 = (232,0 ± 0,1) 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pt-BR" dirty="0"/>
                  <a:t>. Neste caso podemos calcular seu volume utilizando uma calculadora com dez dígitos, sem nos preocuparmos com a incerteza que afeta o número </a:t>
                </a:r>
                <a:r>
                  <a:rPr lang="pt-BR" dirty="0">
                    <a:sym typeface="Symbol" pitchFamily="18" charset="2"/>
                  </a:rPr>
                  <a:t></a:t>
                </a:r>
                <a:r>
                  <a:rPr lang="pt-BR" dirty="0"/>
                  <a:t>. </a:t>
                </a:r>
                <a:endParaRPr lang="pt-BR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CaixaDe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70" y="4539098"/>
                <a:ext cx="11305254" cy="1200329"/>
              </a:xfrm>
              <a:prstGeom prst="rect">
                <a:avLst/>
              </a:prstGeom>
              <a:blipFill>
                <a:blip r:embed="rId2"/>
                <a:stretch>
                  <a:fillRect l="-898" t="-4167" r="-786" b="-104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3158" name="Rectangle 6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61" name="Rectangle 9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5959B63F-FA47-4865-A02D-BD9C07081F79}"/>
                  </a:ext>
                </a:extLst>
              </p:cNvPr>
              <p:cNvSpPr/>
              <p:nvPr/>
            </p:nvSpPr>
            <p:spPr>
              <a:xfrm>
                <a:off x="3264937" y="5923981"/>
                <a:ext cx="56621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pt-BR" i="1"/>
                        <m:t> 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>
                              <a:latin typeface="Cambria Math" panose="02040503050406030204" pitchFamily="18" charset="0"/>
                            </a:rPr>
                            <m:t>5,231±0,007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5959B63F-FA47-4865-A02D-BD9C07081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937" y="5923981"/>
                <a:ext cx="5662127" cy="461665"/>
              </a:xfrm>
              <a:prstGeom prst="rect">
                <a:avLst/>
              </a:prstGeom>
              <a:blipFill>
                <a:blip r:embed="rId3"/>
                <a:stretch>
                  <a:fillRect t="-2632" b="-184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79AB87D7-8F85-4CF9-90C0-B0881C2E1107}"/>
              </a:ext>
            </a:extLst>
          </p:cNvPr>
          <p:cNvSpPr txBox="1"/>
          <p:nvPr/>
        </p:nvSpPr>
        <p:spPr>
          <a:xfrm>
            <a:off x="2017731" y="1727752"/>
            <a:ext cx="4041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i="1" dirty="0"/>
              <a:t>Discussão sobre </a:t>
            </a:r>
            <a:r>
              <a:rPr lang="pt-BR" i="1" dirty="0">
                <a:solidFill>
                  <a:srgbClr val="FF0000"/>
                </a:solidFill>
              </a:rPr>
              <a:t>K</a:t>
            </a:r>
            <a:r>
              <a:rPr lang="pt-BR" i="1" dirty="0"/>
              <a:t> (constante)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F05478-9434-413E-9DE2-CFBF3AA07051}"/>
              </a:ext>
            </a:extLst>
          </p:cNvPr>
          <p:cNvSpPr txBox="1"/>
          <p:nvPr/>
        </p:nvSpPr>
        <p:spPr>
          <a:xfrm>
            <a:off x="2017731" y="2087791"/>
            <a:ext cx="8604956" cy="2241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Esta constante pode aparecer de duas maneiras: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Número exato. Quantidade finita de dígitos </a:t>
            </a:r>
            <a:r>
              <a:rPr lang="pt-BR" dirty="0">
                <a:sym typeface="Wingdings" panose="05000000000000000000" pitchFamily="2" charset="2"/>
              </a:rPr>
              <a:t> incerteza nula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>
                <a:sym typeface="Wingdings" panose="05000000000000000000" pitchFamily="2" charset="2"/>
              </a:rPr>
              <a:t>Número com quantidade infinita de dígitos (dizimas, irracional, ...)  incerteza dependerá da quantidade de dígitos adotados.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5BE44D0E-9DE6-DF4C-9F25-21FD338D05A4}"/>
                  </a:ext>
                </a:extLst>
              </p:cNvPr>
              <p:cNvSpPr/>
              <p:nvPr/>
            </p:nvSpPr>
            <p:spPr>
              <a:xfrm>
                <a:off x="4934235" y="1268011"/>
                <a:ext cx="2356414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5BE44D0E-9DE6-DF4C-9F25-21FD338D0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235" y="1268011"/>
                <a:ext cx="2356414" cy="4789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ângulo 24">
            <a:extLst>
              <a:ext uri="{FF2B5EF4-FFF2-40B4-BE49-F238E27FC236}">
                <a16:creationId xmlns:a16="http://schemas.microsoft.com/office/drawing/2014/main" id="{3993345A-1488-8043-888E-D8DEF1875314}"/>
              </a:ext>
            </a:extLst>
          </p:cNvPr>
          <p:cNvSpPr/>
          <p:nvPr/>
        </p:nvSpPr>
        <p:spPr>
          <a:xfrm>
            <a:off x="407369" y="717953"/>
            <a:ext cx="7777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Multiplicação</a:t>
            </a:r>
            <a:r>
              <a:rPr lang="pt-BR" i="1" dirty="0"/>
              <a:t>, </a:t>
            </a:r>
            <a:r>
              <a:rPr lang="pt-BR" i="1" dirty="0">
                <a:solidFill>
                  <a:schemeClr val="accent5">
                    <a:lumMod val="75000"/>
                  </a:schemeClr>
                </a:solidFill>
              </a:rPr>
              <a:t>divisão</a:t>
            </a:r>
            <a:r>
              <a:rPr lang="pt-BR" i="1" dirty="0"/>
              <a:t>, </a:t>
            </a:r>
            <a:r>
              <a:rPr lang="pt-BR" i="1" dirty="0">
                <a:solidFill>
                  <a:schemeClr val="accent6">
                    <a:lumMod val="50000"/>
                  </a:schemeClr>
                </a:solidFill>
              </a:rPr>
              <a:t>radiciação</a:t>
            </a:r>
            <a:r>
              <a:rPr lang="pt-BR" i="1" dirty="0"/>
              <a:t> e </a:t>
            </a:r>
            <a:r>
              <a:rPr lang="pt-BR" i="1" dirty="0">
                <a:solidFill>
                  <a:srgbClr val="9966FF"/>
                </a:solidFill>
              </a:rPr>
              <a:t>potenciação</a:t>
            </a:r>
            <a:endParaRPr lang="pt-BR" dirty="0">
              <a:solidFill>
                <a:srgbClr val="99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57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utoUpdateAnimBg="0"/>
      <p:bldP spid="2" grpId="0"/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Teoria de Erros e Medidas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9F9EF-B81A-E14C-8098-1A1403E02815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09FC-6DBA-4BCA-A191-7BE97F51E4E4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812035" name="Rectangle 3"/>
          <p:cNvSpPr>
            <a:spLocks noChangeArrowheads="1"/>
          </p:cNvSpPr>
          <p:nvPr/>
        </p:nvSpPr>
        <p:spPr bwMode="auto">
          <a:xfrm>
            <a:off x="2667002" y="1542213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>
                <a:latin typeface="Arial" pitchFamily="34" charset="0"/>
              </a:rPr>
              <a:t> </a:t>
            </a:r>
            <a:endParaRPr lang="fr-FR" sz="1350">
              <a:latin typeface="Arial" pitchFamily="34" charset="0"/>
            </a:endParaRPr>
          </a:p>
        </p:txBody>
      </p:sp>
      <p:sp>
        <p:nvSpPr>
          <p:cNvPr id="814090" name="Rectangle 10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814092" name="Rectangle 1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4415" name="Rectangle 47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2" name="Rectangle 6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4" name="Rectangle 8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7" name="Rectangle 11"/>
          <p:cNvSpPr>
            <a:spLocks noChangeArrowheads="1"/>
          </p:cNvSpPr>
          <p:nvPr/>
        </p:nvSpPr>
        <p:spPr bwMode="auto">
          <a:xfrm>
            <a:off x="2667001" y="89020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956428" name="Rectangle 12"/>
          <p:cNvSpPr>
            <a:spLocks noChangeArrowheads="1"/>
          </p:cNvSpPr>
          <p:nvPr/>
        </p:nvSpPr>
        <p:spPr bwMode="auto">
          <a:xfrm>
            <a:off x="2667002" y="1162759"/>
            <a:ext cx="2321789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indent="336947">
              <a:tabLst>
                <a:tab pos="2162175" algn="ctr"/>
                <a:tab pos="4324350" algn="r"/>
              </a:tabLst>
            </a:pPr>
            <a:r>
              <a:rPr lang="pt-BR" sz="900">
                <a:latin typeface="Tahoma" pitchFamily="34" charset="0"/>
                <a:ea typeface="Times New Roman" pitchFamily="18" charset="0"/>
                <a:cs typeface="Tahoma" pitchFamily="34" charset="0"/>
              </a:rPr>
              <a:t>	</a:t>
            </a:r>
            <a:endParaRPr lang="pt-BR" sz="900">
              <a:latin typeface="Arial" pitchFamily="34" charset="0"/>
              <a:ea typeface="Times New Roman" pitchFamily="18" charset="0"/>
            </a:endParaRPr>
          </a:p>
          <a:p>
            <a:pPr indent="336947" eaLnBrk="0" hangingPunct="0">
              <a:tabLst>
                <a:tab pos="2162175" algn="ctr"/>
                <a:tab pos="4324350" algn="r"/>
              </a:tabLst>
            </a:pPr>
            <a:r>
              <a:rPr lang="pt-BR" sz="900">
                <a:latin typeface="Arial" pitchFamily="34" charset="0"/>
                <a:ea typeface="Times New Roman" pitchFamily="18" charset="0"/>
              </a:rPr>
              <a:t>	</a:t>
            </a:r>
            <a:endParaRPr lang="pt-BR" sz="1350">
              <a:latin typeface="Arial" pitchFamily="34" charset="0"/>
            </a:endParaRPr>
          </a:p>
        </p:txBody>
      </p:sp>
      <p:sp>
        <p:nvSpPr>
          <p:cNvPr id="956429" name="Rectangle 13"/>
          <p:cNvSpPr>
            <a:spLocks noChangeArrowheads="1"/>
          </p:cNvSpPr>
          <p:nvPr/>
        </p:nvSpPr>
        <p:spPr bwMode="auto">
          <a:xfrm>
            <a:off x="2667002" y="1592219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>
                <a:latin typeface="Arial" pitchFamily="34" charset="0"/>
              </a:rPr>
              <a:t> </a:t>
            </a:r>
            <a:endParaRPr lang="fr-FR" sz="1350">
              <a:latin typeface="Arial" pitchFamily="34" charset="0"/>
            </a:endParaRPr>
          </a:p>
        </p:txBody>
      </p:sp>
      <p:sp>
        <p:nvSpPr>
          <p:cNvPr id="957449" name="Rectangle 9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58" name="Rectangle 6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1073161" name="Rectangle 9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BF05478-9434-413E-9DE2-CFBF3AA07051}"/>
                  </a:ext>
                </a:extLst>
              </p:cNvPr>
              <p:cNvSpPr txBox="1"/>
              <p:nvPr/>
            </p:nvSpPr>
            <p:spPr>
              <a:xfrm>
                <a:off x="479376" y="1344489"/>
                <a:ext cx="112332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No caso em que os dados forem usados como argumento de funções 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pt-BR" dirty="0"/>
                  <a:t>, </a:t>
                </a:r>
                <a:r>
                  <a:rPr lang="pt-BR" dirty="0" err="1"/>
                  <a:t>etc</a:t>
                </a:r>
                <a:r>
                  <a:rPr lang="pt-BR" dirty="0"/>
                  <a:t>):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BF05478-9434-413E-9DE2-CFBF3AA07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344489"/>
                <a:ext cx="11233248" cy="830997"/>
              </a:xfrm>
              <a:prstGeom prst="rect">
                <a:avLst/>
              </a:prstGeom>
              <a:blipFill>
                <a:blip r:embed="rId2"/>
                <a:stretch>
                  <a:fillRect l="-790" t="-7576" r="-790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0543A409-C381-4297-9854-C6253588F11A}"/>
                  </a:ext>
                </a:extLst>
              </p:cNvPr>
              <p:cNvSpPr/>
              <p:nvPr/>
            </p:nvSpPr>
            <p:spPr>
              <a:xfrm>
                <a:off x="2001803" y="2585629"/>
                <a:ext cx="8188395" cy="1202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75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sz="375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7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75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pt-BR" sz="375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pt-BR" sz="37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7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7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37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pt-BR" sz="37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75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3750" i="1">
                                      <a:latin typeface="Cambria Math" panose="02040503050406030204" pitchFamily="18" charset="0"/>
                                    </a:rPr>
                                    <m:t>𝑠𝑢𝑝</m:t>
                                  </m:r>
                                </m:sub>
                              </m:sSub>
                              <m:r>
                                <a:rPr lang="pt-BR" sz="37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37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3750" i="1"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</m:num>
                        <m:den>
                          <m:r>
                            <a:rPr lang="pt-BR" sz="375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3750" i="1">
                          <a:latin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pt-BR" sz="37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37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pt-BR" sz="37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75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3750" i="1">
                                      <a:latin typeface="Cambria Math" panose="02040503050406030204" pitchFamily="18" charset="0"/>
                                    </a:rPr>
                                    <m:t>𝑠𝑢𝑝</m:t>
                                  </m:r>
                                </m:sub>
                              </m:sSub>
                              <m:r>
                                <a:rPr lang="pt-BR" sz="37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37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3750" i="1"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</m:num>
                        <m:den>
                          <m:r>
                            <a:rPr lang="pt-BR" sz="375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3750" dirty="0"/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0543A409-C381-4297-9854-C6253588F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803" y="2585629"/>
                <a:ext cx="8188395" cy="1202060"/>
              </a:xfrm>
              <a:prstGeom prst="rect">
                <a:avLst/>
              </a:prstGeom>
              <a:blipFill>
                <a:blip r:embed="rId3"/>
                <a:stretch>
                  <a:fillRect t="-1042" b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A9ED414-9C4B-4453-B226-80AB14E5D4C7}"/>
                  </a:ext>
                </a:extLst>
              </p:cNvPr>
              <p:cNvSpPr txBox="1"/>
              <p:nvPr/>
            </p:nvSpPr>
            <p:spPr>
              <a:xfrm>
                <a:off x="479376" y="4296815"/>
                <a:ext cx="98009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/>
                <a:r>
                  <a:rPr lang="pt-BR" dirty="0"/>
                  <a:t>Exemplo: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30,0±0,2</m:t>
                            </m:r>
                          </m:e>
                        </m:d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e>
                    </m:func>
                  </m:oMath>
                </a14:m>
                <a:endParaRPr lang="pt-BR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A9ED414-9C4B-4453-B226-80AB14E5D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296815"/>
                <a:ext cx="9800985" cy="461665"/>
              </a:xfrm>
              <a:prstGeom prst="rect">
                <a:avLst/>
              </a:prstGeom>
              <a:blipFill>
                <a:blip r:embed="rId4"/>
                <a:stretch>
                  <a:fillRect l="-906" t="-10811" b="-297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>
            <a:extLst>
              <a:ext uri="{FF2B5EF4-FFF2-40B4-BE49-F238E27FC236}">
                <a16:creationId xmlns:a16="http://schemas.microsoft.com/office/drawing/2014/main" id="{5431BF85-5B29-BB43-A37C-9729A6D5A961}"/>
              </a:ext>
            </a:extLst>
          </p:cNvPr>
          <p:cNvSpPr/>
          <p:nvPr/>
        </p:nvSpPr>
        <p:spPr>
          <a:xfrm>
            <a:off x="479376" y="666124"/>
            <a:ext cx="45094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/>
            <a:r>
              <a:rPr lang="pt-BR" i="1" dirty="0">
                <a:solidFill>
                  <a:schemeClr val="accent5">
                    <a:lumMod val="75000"/>
                  </a:schemeClr>
                </a:solidFill>
              </a:rPr>
              <a:t> Argumento de Funções</a:t>
            </a:r>
          </a:p>
        </p:txBody>
      </p:sp>
    </p:spTree>
    <p:extLst>
      <p:ext uri="{BB962C8B-B14F-4D97-AF65-F5344CB8AC3E}">
        <p14:creationId xmlns:p14="http://schemas.microsoft.com/office/powerpoint/2010/main" val="39728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6" name="Text Box 4">
            <a:extLst>
              <a:ext uri="{FF2B5EF4-FFF2-40B4-BE49-F238E27FC236}">
                <a16:creationId xmlns:a16="http://schemas.microsoft.com/office/drawing/2014/main" id="{11CCEA57-01E2-4303-9667-AF3CED574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1777" y="788139"/>
            <a:ext cx="2261282" cy="500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0940" tIns="35471" rIns="70940" bIns="35471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2789" b="1">
                <a:solidFill>
                  <a:schemeClr val="bg1"/>
                </a:solidFill>
              </a:rPr>
              <a:t>Bibliografia</a:t>
            </a:r>
          </a:p>
        </p:txBody>
      </p:sp>
      <p:sp>
        <p:nvSpPr>
          <p:cNvPr id="161797" name="Rectangle 7">
            <a:extLst>
              <a:ext uri="{FF2B5EF4-FFF2-40B4-BE49-F238E27FC236}">
                <a16:creationId xmlns:a16="http://schemas.microsoft.com/office/drawing/2014/main" id="{05990A40-88FB-47A9-837F-2BB0A5297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76" y="788139"/>
            <a:ext cx="11233248" cy="487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0940" tIns="35471" rIns="70940" bIns="35471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Bibliografia básica</a:t>
            </a:r>
          </a:p>
          <a:p>
            <a:pPr algn="just" eaLnBrk="1" hangingPunct="1"/>
            <a:endParaRPr lang="pt-BR" alt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pt-BR" alt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Tipler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P.A.; Mosca, G.; Física para Cientistas e Engenheiros: Mecânica, Oscilações e Ondas, Termodinâmica, vol.1, 6.Ed., Rio de Janeiro: Livros Técnicos e Científicos, 2006. (</a:t>
            </a:r>
            <a:r>
              <a:rPr lang="pt-BR" alt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Seções 1.1-1.5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eaLnBrk="1" hangingPunct="1"/>
            <a:endParaRPr lang="pt-BR" alt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pt-BR" alt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Bibliografia complementar</a:t>
            </a:r>
          </a:p>
          <a:p>
            <a:pPr eaLnBrk="1" hangingPunct="1"/>
            <a:endParaRPr lang="pt-BR" alt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pt-BR" alt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Halliday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D.; </a:t>
            </a:r>
            <a:r>
              <a:rPr lang="pt-BR" alt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Resnick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R.; WALKER, J.; Fundamentos de Física. vol. 1, 8.Ed., Rio de Janeiro: Livros Técnicos e Científicos, 2009. (</a:t>
            </a:r>
            <a:r>
              <a:rPr lang="pt-BR" alt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Seções 1.1-1.7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just" eaLnBrk="1" hangingPunct="1"/>
            <a:endParaRPr lang="pt-BR" alt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pt-BR" alt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Serway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R.A.; </a:t>
            </a:r>
            <a:r>
              <a:rPr lang="pt-BR" alt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Jewett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Jr. J.W.; Princípios de Física: Mecânica Clássica, 1.Ed., São Paulo: </a:t>
            </a:r>
            <a:r>
              <a:rPr lang="pt-BR" alt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Cengage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Learning, 2001. (</a:t>
            </a:r>
            <a:r>
              <a:rPr lang="pt-BR" alt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Seções 1.3-1.6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335521A1-0C8A-4A0F-8CF7-ADB9BBCC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2F4BE12-DDA1-4A13-9064-637156B88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CEF6-C2F5-CB43-B9F1-49628A31EDFB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6401FF4-BB74-4B59-8805-6D20CD8C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5E974BB-AD95-4660-BE76-B32648AD0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703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Revisão</a:t>
            </a:r>
            <a:r>
              <a:rPr lang="fr-FR" dirty="0"/>
              <a:t> </a:t>
            </a:r>
            <a:r>
              <a:rPr lang="fr-FR" dirty="0" err="1"/>
              <a:t>Algarismos</a:t>
            </a:r>
            <a:r>
              <a:rPr lang="fr-FR" dirty="0"/>
              <a:t> </a:t>
            </a:r>
            <a:r>
              <a:rPr lang="fr-FR" dirty="0" err="1"/>
              <a:t>Significativos</a:t>
            </a:r>
            <a:endParaRPr lang="fr-F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FED0ACA-4277-174D-A855-B935109F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1EE2-713A-7840-B113-DCA9BB43AD93}" type="datetime1">
              <a:rPr lang="pt-BR" smtClean="0"/>
              <a:pPr/>
              <a:t>06/05/2022</a:t>
            </a:fld>
            <a:endParaRPr lang="fr-F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270F60E-6BB6-2442-A484-CD387384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Física Experimental 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670D84-7038-6A47-AD82-DDB453A8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551394" y="620688"/>
                <a:ext cx="11233227" cy="3432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Exemplo – 1</a:t>
                </a:r>
                <a:r>
                  <a:rPr lang="pt-BR" dirty="0"/>
                  <a:t>: As grandezas comprimentos </a:t>
                </a:r>
                <a14:m>
                  <m:oMath xmlns:m="http://schemas.openxmlformats.org/officeDocument/2006/math">
                    <m:r>
                      <a:rPr lang="pt-B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pt-BR" dirty="0"/>
                  <a:t> de uma placa retangular foram medidas (</a:t>
                </a:r>
                <a:r>
                  <a:rPr lang="pt-BR" dirty="0">
                    <a:solidFill>
                      <a:srgbClr val="7030A0"/>
                    </a:solidFill>
                  </a:rPr>
                  <a:t>3</a:t>
                </a:r>
                <a:r>
                  <a:rPr lang="pt-BR" dirty="0"/>
                  <a:t> vezes cada) com o mesmo equipamento e os valores são </a:t>
                </a:r>
                <a14:m>
                  <m:oMath xmlns:m="http://schemas.openxmlformats.org/officeDocument/2006/math">
                    <m:r>
                      <a:rPr lang="pt-B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pt-BR" i="1" dirty="0">
                        <a:latin typeface="Cambria Math" panose="02040503050406030204" pitchFamily="18" charset="0"/>
                      </a:rPr>
                      <m:t>=20,25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pt-BR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pt-BR" i="1" dirty="0">
                        <a:latin typeface="Cambria Math" panose="02040503050406030204" pitchFamily="18" charset="0"/>
                      </a:rPr>
                      <m:t>=9,8 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pt-BR" dirty="0"/>
                  <a:t>. Pede-se: </a:t>
                </a:r>
              </a:p>
              <a:p>
                <a:pPr marL="257175" indent="-257175" algn="just">
                  <a:lnSpc>
                    <a:spcPct val="120000"/>
                  </a:lnSpc>
                  <a:buAutoNum type="alphaLcParenR"/>
                </a:pPr>
                <a:r>
                  <a:rPr lang="pt-BR" dirty="0"/>
                  <a:t>Qual a inconsistência nos dados apresentados?</a:t>
                </a:r>
              </a:p>
              <a:p>
                <a:pPr marL="257175" indent="-257175" algn="just">
                  <a:lnSpc>
                    <a:spcPct val="120000"/>
                  </a:lnSpc>
                  <a:buAutoNum type="alphaLcParenR"/>
                </a:pPr>
                <a:r>
                  <a:rPr lang="pt-BR" dirty="0"/>
                  <a:t> Então, qual a maneira correta de se exprimir o lados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𝑎</m:t>
                        </m:r>
                      </m:e>
                    </m:acc>
                  </m:oMath>
                </a14:m>
                <a:r>
                  <a:rPr lang="pt-BR" b="1" dirty="0">
                    <a:solidFill>
                      <a:srgbClr val="FF0000"/>
                    </a:solidFill>
                  </a:rPr>
                  <a:t> </a:t>
                </a:r>
                <a:r>
                  <a:rPr lang="pt-BR" dirty="0"/>
                  <a:t>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/>
                          </a:rPr>
                          <m:t>𝑏</m:t>
                        </m:r>
                      </m:e>
                    </m:acc>
                  </m:oMath>
                </a14:m>
                <a:r>
                  <a:rPr lang="pt-BR" b="1" dirty="0"/>
                  <a:t>? </a:t>
                </a:r>
              </a:p>
              <a:p>
                <a:pPr marL="257175" indent="-257175" algn="just">
                  <a:lnSpc>
                    <a:spcPct val="120000"/>
                  </a:lnSpc>
                  <a:buAutoNum type="alphaLcParenR"/>
                </a:pPr>
                <a:r>
                  <a:rPr lang="pt-BR" dirty="0"/>
                  <a:t>Determine o perímetro (</a:t>
                </a:r>
                <a14:m>
                  <m:oMath xmlns:m="http://schemas.openxmlformats.org/officeDocument/2006/math">
                    <m:r>
                      <a:rPr lang="pt-BR" i="1" dirty="0">
                        <a:solidFill>
                          <a:srgbClr val="86225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pt-BR" b="1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pt-BR" i="1" dirty="0">
                            <a:solidFill>
                              <a:srgbClr val="86225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 dirty="0">
                            <a:solidFill>
                              <a:srgbClr val="86225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pt-BR" dirty="0"/>
                  <a:t>) da placa;</a:t>
                </a:r>
              </a:p>
              <a:p>
                <a:pPr marL="257175" indent="-257175" algn="just">
                  <a:lnSpc>
                    <a:spcPct val="120000"/>
                  </a:lnSpc>
                  <a:buAutoNum type="alphaLcParenR"/>
                </a:pPr>
                <a:r>
                  <a:rPr lang="pt-BR" dirty="0"/>
                  <a:t>Determine a área (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pt-BR" i="1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pt-BR" dirty="0"/>
                  <a:t>) da placa;</a:t>
                </a:r>
              </a:p>
              <a:p>
                <a:pPr marL="257175" indent="-257175" algn="just">
                  <a:lnSpc>
                    <a:spcPct val="120000"/>
                  </a:lnSpc>
                  <a:buAutoNum type="alphaLcParenR"/>
                </a:pPr>
                <a:r>
                  <a:rPr lang="pt-BR" dirty="0"/>
                  <a:t>Represente </a:t>
                </a:r>
                <a14:m>
                  <m:oMath xmlns:m="http://schemas.openxmlformats.org/officeDocument/2006/math">
                    <m:r>
                      <a:rPr lang="pt-BR" i="1" dirty="0">
                        <a:solidFill>
                          <a:srgbClr val="862254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pt-BR" dirty="0"/>
                  <a:t> em notação científica e no SI.</a:t>
                </a: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4" y="620688"/>
                <a:ext cx="11233227" cy="3432478"/>
              </a:xfrm>
              <a:prstGeom prst="rect">
                <a:avLst/>
              </a:prstGeom>
              <a:blipFill>
                <a:blip r:embed="rId2"/>
                <a:stretch>
                  <a:fillRect l="-904" t="-1471" r="-904" b="-22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/>
          <p:cNvGrpSpPr/>
          <p:nvPr/>
        </p:nvGrpSpPr>
        <p:grpSpPr>
          <a:xfrm>
            <a:off x="6514392" y="3789241"/>
            <a:ext cx="3524956" cy="2261665"/>
            <a:chOff x="4493567" y="4047655"/>
            <a:chExt cx="3524956" cy="2261665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B5914804-C1B3-8547-BF30-7B8110D642A6}"/>
                </a:ext>
              </a:extLst>
            </p:cNvPr>
            <p:cNvSpPr/>
            <p:nvPr/>
          </p:nvSpPr>
          <p:spPr>
            <a:xfrm>
              <a:off x="4915350" y="4509320"/>
              <a:ext cx="3103173" cy="180000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  <a:scene3d>
              <a:camera prst="orthographicFront"/>
              <a:lightRig rig="threePt" dir="t"/>
            </a:scene3d>
            <a:sp3d>
              <a:bevelT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DD864D2A-0AED-C94D-AB27-F032725E610E}"/>
                    </a:ext>
                  </a:extLst>
                </p:cNvPr>
                <p:cNvSpPr txBox="1"/>
                <p:nvPr/>
              </p:nvSpPr>
              <p:spPr>
                <a:xfrm>
                  <a:off x="6280827" y="4047655"/>
                  <a:ext cx="46019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pt-BR" i="1" dirty="0"/>
                </a:p>
              </p:txBody>
            </p:sp>
          </mc:Choice>
          <mc:Fallback xmlns="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DD864D2A-0AED-C94D-AB27-F032725E61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0827" y="4047655"/>
                  <a:ext cx="46019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2A4B9EF7-A6B3-AF48-9BF3-B99CBDBA958C}"/>
                </a:ext>
              </a:extLst>
            </p:cNvPr>
            <p:cNvCxnSpPr/>
            <p:nvPr/>
          </p:nvCxnSpPr>
          <p:spPr>
            <a:xfrm>
              <a:off x="6876256" y="4336875"/>
              <a:ext cx="1116000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36394431-E861-DD48-AE90-8B36C1CC9B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3060" y="4338871"/>
              <a:ext cx="1116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FE2D5DA6-A652-F64E-A551-654C3461A5CD}"/>
                    </a:ext>
                  </a:extLst>
                </p:cNvPr>
                <p:cNvSpPr txBox="1"/>
                <p:nvPr/>
              </p:nvSpPr>
              <p:spPr>
                <a:xfrm>
                  <a:off x="4493567" y="5195933"/>
                  <a:ext cx="4718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pt-BR" i="1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FE2D5DA6-A652-F64E-A551-654C3461A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3567" y="5195933"/>
                  <a:ext cx="4718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7DD8F953-9851-534D-85A4-36DDF88A9000}"/>
                </a:ext>
              </a:extLst>
            </p:cNvPr>
            <p:cNvCxnSpPr>
              <a:cxnSpLocks/>
            </p:cNvCxnSpPr>
            <p:nvPr/>
          </p:nvCxnSpPr>
          <p:spPr>
            <a:xfrm>
              <a:off x="4716016" y="5697320"/>
              <a:ext cx="0" cy="61200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1E694FB3-0F95-264A-B8F0-BD3C7B357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6016" y="4509320"/>
              <a:ext cx="0" cy="612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1096984" y="4270696"/>
                <a:ext cx="4728623" cy="17604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sz="1800" dirty="0"/>
                  <a:t>OBS1: Por exemplo,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8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/>
                          </a:rPr>
                          <m:t>𝑏</m:t>
                        </m:r>
                      </m:e>
                    </m:acc>
                    <m:r>
                      <a:rPr lang="pt-BR" sz="1800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800" dirty="0"/>
                  <a:t>corresponde a um valor médio da grandeza</a:t>
                </a:r>
              </a:p>
              <a:p>
                <a:pPr algn="just"/>
                <a:endParaRPr lang="pt-BR" sz="1800" dirty="0"/>
              </a:p>
              <a:p>
                <a:pPr algn="just"/>
                <a:r>
                  <a:rPr lang="pt-BR" sz="1800" dirty="0"/>
                  <a:t>OBS2: Em português, os decimais são separados por vírgulas. </a:t>
                </a:r>
              </a:p>
              <a:p>
                <a:pPr algn="just"/>
                <a:endParaRPr lang="pt-BR" sz="18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84" y="4270696"/>
                <a:ext cx="4728623" cy="1760418"/>
              </a:xfrm>
              <a:prstGeom prst="rect">
                <a:avLst/>
              </a:prstGeom>
              <a:blipFill>
                <a:blip r:embed="rId5"/>
                <a:stretch>
                  <a:fillRect l="-1072" t="-719" r="-10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911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Teoria</a:t>
            </a:r>
            <a:r>
              <a:rPr lang="en-US" dirty="0"/>
              <a:t> de </a:t>
            </a:r>
            <a:r>
              <a:rPr lang="en-US" dirty="0" err="1"/>
              <a:t>Erros</a:t>
            </a:r>
            <a:r>
              <a:rPr lang="en-US" dirty="0"/>
              <a:t> e </a:t>
            </a:r>
            <a:r>
              <a:rPr lang="en-US" dirty="0" err="1"/>
              <a:t>Medidas</a:t>
            </a:r>
            <a:endParaRPr lang="en-US" dirty="0"/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AB487-D2A6-9040-854F-FB727876E553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Física</a:t>
            </a:r>
            <a:r>
              <a:rPr lang="fr-FR" dirty="0"/>
              <a:t> </a:t>
            </a:r>
            <a:r>
              <a:rPr lang="fr-FR" dirty="0" err="1"/>
              <a:t>Experimental</a:t>
            </a:r>
            <a:r>
              <a:rPr lang="fr-FR" dirty="0"/>
              <a:t> I</a:t>
            </a:r>
          </a:p>
        </p:txBody>
      </p:sp>
      <p:sp>
        <p:nvSpPr>
          <p:cNvPr id="1638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C7D7F-9E25-4C77-A524-20563648FD5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517612" y="1286492"/>
            <a:ext cx="11195011" cy="3148012"/>
          </a:xfrm>
        </p:spPr>
        <p:txBody>
          <a:bodyPr>
            <a:noAutofit/>
          </a:bodyPr>
          <a:lstStyle/>
          <a:p>
            <a:pPr marL="358775" indent="-349250" algn="just">
              <a:lnSpc>
                <a:spcPct val="120000"/>
              </a:lnSpc>
              <a:buClr>
                <a:srgbClr val="932968"/>
              </a:buClr>
              <a:buSzPct val="100000"/>
              <a:buFont typeface="Wingdings" pitchFamily="2" charset="2"/>
              <a:buChar char="ü"/>
              <a:defRPr/>
            </a:pPr>
            <a:r>
              <a:rPr lang="pt-BR" sz="2400" i="1" dirty="0">
                <a:ln w="6350">
                  <a:noFill/>
                </a:ln>
                <a:solidFill>
                  <a:schemeClr val="accent4">
                    <a:lumMod val="75000"/>
                  </a:schemeClr>
                </a:solidFill>
                <a:ea typeface="+mj-ea"/>
              </a:rPr>
              <a:t>Medidas diretas</a:t>
            </a:r>
            <a:r>
              <a:rPr lang="pt-BR" sz="2400" dirty="0">
                <a:ln w="6350">
                  <a:noFill/>
                </a:ln>
                <a:ea typeface="+mj-ea"/>
              </a:rPr>
              <a:t>:</a:t>
            </a:r>
            <a:r>
              <a:rPr lang="pt-BR" sz="2400" dirty="0">
                <a:ln w="6350">
                  <a:noFill/>
                </a:ln>
                <a:solidFill>
                  <a:schemeClr val="accent4">
                    <a:lumMod val="75000"/>
                  </a:schemeClr>
                </a:solidFill>
                <a:ea typeface="+mj-ea"/>
              </a:rPr>
              <a:t> </a:t>
            </a:r>
            <a:r>
              <a:rPr lang="pt-BR" sz="2400" dirty="0"/>
              <a:t>resultado da leitura de uma magnitude diretamente no equipamento ou aparelho de medida.</a:t>
            </a:r>
          </a:p>
          <a:p>
            <a:pPr marL="358775" indent="-349250" algn="ctr">
              <a:lnSpc>
                <a:spcPct val="120000"/>
              </a:lnSpc>
              <a:buFont typeface="Wingdings" pitchFamily="2" charset="2"/>
              <a:buChar char="ü"/>
              <a:defRPr/>
            </a:pPr>
            <a:endParaRPr lang="pt-BR" sz="2400" dirty="0">
              <a:solidFill>
                <a:schemeClr val="bg2"/>
              </a:solidFill>
            </a:endParaRPr>
          </a:p>
          <a:p>
            <a:pPr marL="358775" indent="-349250" algn="just">
              <a:lnSpc>
                <a:spcPct val="120000"/>
              </a:lnSpc>
              <a:buClr>
                <a:srgbClr val="932968"/>
              </a:buClr>
              <a:buSzPct val="100000"/>
              <a:buFont typeface="Wingdings" pitchFamily="2" charset="2"/>
              <a:buChar char="ü"/>
              <a:defRPr/>
            </a:pPr>
            <a:r>
              <a:rPr lang="pt-BR" sz="2400" i="1" dirty="0">
                <a:ln w="6350">
                  <a:noFill/>
                </a:ln>
                <a:solidFill>
                  <a:srgbClr val="FF0000"/>
                </a:solidFill>
                <a:ea typeface="+mj-ea"/>
              </a:rPr>
              <a:t>Medidas indiretas</a:t>
            </a:r>
            <a:r>
              <a:rPr lang="pt-BR" sz="2400" dirty="0">
                <a:ln w="6350">
                  <a:noFill/>
                </a:ln>
              </a:rPr>
              <a:t>: </a:t>
            </a:r>
            <a:r>
              <a:rPr lang="pt-BR" sz="2400" dirty="0"/>
              <a:t>é a resultante da aplicação de relações matemáticas para a obtenção de uma grandeza que esta vinculada a outra facilmente medida.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17612" y="575268"/>
            <a:ext cx="3384375" cy="589364"/>
          </a:xfrm>
          <a:prstGeom prst="rect">
            <a:avLst/>
          </a:prstGeom>
          <a:noFill/>
          <a:ln/>
          <a:scene3d>
            <a:camera prst="orthographicFront"/>
            <a:lightRig rig="soft" dir="t">
              <a:rot lat="0" lon="0" rev="16800000"/>
            </a:lightRig>
          </a:scene3d>
          <a:sp3d>
            <a:bevelT/>
          </a:sp3d>
        </p:spPr>
        <p:txBody>
          <a:bodyPr vert="horz" wrap="square" lIns="67866" tIns="33338" rIns="67866" bIns="33338" anchor="ctr">
            <a:normAutofit fontScale="97500"/>
            <a:sp3d prstMaterial="softEdge"/>
          </a:bodyPr>
          <a:lstStyle/>
          <a:p>
            <a:pPr algn="just">
              <a:spcBef>
                <a:spcPct val="0"/>
              </a:spcBef>
              <a:defRPr/>
            </a:pPr>
            <a:r>
              <a:rPr lang="en-US" i="1" dirty="0" err="1">
                <a:ln w="6350">
                  <a:noFill/>
                </a:ln>
                <a:solidFill>
                  <a:srgbClr val="00B050"/>
                </a:solidFill>
                <a:ea typeface="+mj-ea"/>
              </a:rPr>
              <a:t>Medidas</a:t>
            </a:r>
            <a:r>
              <a:rPr lang="en-US" i="1" dirty="0">
                <a:ln w="6350">
                  <a:noFill/>
                </a:ln>
                <a:solidFill>
                  <a:srgbClr val="00B050"/>
                </a:solidFill>
                <a:ea typeface="+mj-ea"/>
              </a:rPr>
              <a:t> </a:t>
            </a:r>
            <a:r>
              <a:rPr lang="en-US" i="1" dirty="0" err="1">
                <a:ln w="6350">
                  <a:noFill/>
                </a:ln>
                <a:solidFill>
                  <a:srgbClr val="00B050"/>
                </a:solidFill>
                <a:ea typeface="+mj-ea"/>
              </a:rPr>
              <a:t>Físicas</a:t>
            </a:r>
            <a:endParaRPr lang="en-US" i="1" dirty="0">
              <a:ln w="6350">
                <a:noFill/>
              </a:ln>
              <a:solidFill>
                <a:srgbClr val="00B050"/>
              </a:solidFill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05213634-4567-4AAB-850A-3C624AD631E4}"/>
                  </a:ext>
                </a:extLst>
              </p:cNvPr>
              <p:cNvSpPr/>
              <p:nvPr/>
            </p:nvSpPr>
            <p:spPr>
              <a:xfrm>
                <a:off x="5400746" y="4591990"/>
                <a:ext cx="1390509" cy="959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3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05213634-4567-4AAB-850A-3C624AD631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746" y="4591990"/>
                <a:ext cx="1390509" cy="959686"/>
              </a:xfrm>
              <a:prstGeom prst="rect">
                <a:avLst/>
              </a:prstGeom>
              <a:blipFill>
                <a:blip r:embed="rId2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30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Teoria de Erros e Medidas</a:t>
            </a:r>
            <a:endParaRPr lang="en-US" dirty="0"/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501C-FADD-634D-BD5F-3DCDD1BFE823}" type="datetime1">
              <a:rPr lang="pt-BR" smtClean="0"/>
              <a:pPr/>
              <a:t>06/05/2022</a:t>
            </a:fld>
            <a:endParaRPr lang="fr-FR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Física Experimental I</a:t>
            </a:r>
          </a:p>
        </p:txBody>
      </p:sp>
      <p:sp>
        <p:nvSpPr>
          <p:cNvPr id="1638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C7D7F-9E25-4C77-A524-20563648FD5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riângulo retângulo 9"/>
          <p:cNvSpPr/>
          <p:nvPr/>
        </p:nvSpPr>
        <p:spPr>
          <a:xfrm>
            <a:off x="1088223" y="1629590"/>
            <a:ext cx="2074249" cy="1758951"/>
          </a:xfrm>
          <a:prstGeom prst="rtTriangl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476244" y="1163855"/>
            <a:ext cx="584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Quanto vale a soma dos ângulos de triângulo?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a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604453"/>
                  </p:ext>
                </p:extLst>
              </p:nvPr>
            </p:nvGraphicFramePr>
            <p:xfrm>
              <a:off x="4727848" y="1686168"/>
              <a:ext cx="5343264" cy="2005968"/>
            </p:xfrm>
            <a:graphic>
              <a:graphicData uri="http://schemas.openxmlformats.org/drawingml/2006/table">
                <a:tbl>
                  <a:tblPr>
                    <a:tableStyleId>{8A107856-5554-42FB-B03E-39F5DBC370BA}</a:tableStyleId>
                  </a:tblPr>
                  <a:tblGrid>
                    <a:gridCol w="17851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5581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4150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fr-FR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Soma dos ângulos</a:t>
                          </a:r>
                          <a:endParaRPr lang="fr-FR" sz="18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Diferença entre o</a:t>
                          </a:r>
                          <a:endParaRPr lang="fr-FR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pt-B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Valor Obtido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oMath>
                          </a14:m>
                          <a:r>
                            <a:rPr lang="pt-B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e o Valor Real (180</a:t>
                          </a:r>
                          <a:r>
                            <a:rPr lang="pt-BR" sz="180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</a:t>
                          </a:r>
                          <a:r>
                            <a:rPr lang="pt-B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fr-FR" sz="18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89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179,8 </m:t>
                                </m:r>
                                <m:r>
                                  <a:rPr lang="pt-BR" sz="1800" i="1" baseline="30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oMath>
                            </m:oMathPara>
                          </a14:m>
                          <a:endParaRPr lang="fr-FR" sz="1800" baseline="300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−0,2 </m:t>
                                </m:r>
                                <m:r>
                                  <a:rPr lang="pt-BR" sz="1800" i="1" baseline="30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oMath>
                            </m:oMathPara>
                          </a14:m>
                          <a:endParaRPr lang="fr-FR" sz="1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89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180,4 </m:t>
                                </m:r>
                                <m:r>
                                  <a:rPr lang="pt-BR" sz="1800" i="1" baseline="30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oMath>
                            </m:oMathPara>
                          </a14:m>
                          <a:endParaRPr lang="fr-FR" sz="1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0,4 </m:t>
                                </m:r>
                                <m:r>
                                  <a:rPr lang="pt-BR" sz="1800" i="1" baseline="30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oMath>
                            </m:oMathPara>
                          </a14:m>
                          <a:endParaRPr lang="fr-FR" sz="1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89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180,0 </m:t>
                                </m:r>
                                <m:r>
                                  <a:rPr lang="pt-BR" sz="1800" i="1" baseline="30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oMath>
                            </m:oMathPara>
                          </a14:m>
                          <a:endParaRPr lang="fr-FR" sz="1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0,0 </m:t>
                                </m:r>
                                <m:r>
                                  <a:rPr lang="pt-BR" sz="1800" i="1" baseline="30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oMath>
                            </m:oMathPara>
                          </a14:m>
                          <a:endParaRPr lang="fr-FR" sz="1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89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180,6 </m:t>
                                </m:r>
                                <m:r>
                                  <a:rPr lang="pt-BR" sz="1800" i="1" baseline="30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oMath>
                            </m:oMathPara>
                          </a14:m>
                          <a:endParaRPr lang="fr-FR" sz="1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0,6 </m:t>
                                </m:r>
                                <m:r>
                                  <a:rPr lang="pt-BR" sz="1800" i="1" baseline="30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oMath>
                            </m:oMathPara>
                          </a14:m>
                          <a:endParaRPr lang="fr-FR" sz="1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89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179,7 </m:t>
                                </m:r>
                                <m:r>
                                  <a:rPr lang="pt-BR" sz="1800" i="1" baseline="30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oMath>
                            </m:oMathPara>
                          </a14:m>
                          <a:endParaRPr lang="fr-FR" sz="1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−0,3 </m:t>
                                </m:r>
                                <m:r>
                                  <a:rPr lang="pt-BR" sz="1800" i="1" baseline="30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oMath>
                            </m:oMathPara>
                          </a14:m>
                          <a:endParaRPr lang="fr-FR" sz="1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a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604453"/>
                  </p:ext>
                </p:extLst>
              </p:nvPr>
            </p:nvGraphicFramePr>
            <p:xfrm>
              <a:off x="4727848" y="1686168"/>
              <a:ext cx="5343264" cy="2005968"/>
            </p:xfrm>
            <a:graphic>
              <a:graphicData uri="http://schemas.openxmlformats.org/drawingml/2006/table">
                <a:tbl>
                  <a:tblPr>
                    <a:tableStyleId>{8A107856-5554-42FB-B03E-39F5DBC370BA}</a:tableStyleId>
                  </a:tblPr>
                  <a:tblGrid>
                    <a:gridCol w="17851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5581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62928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1111" r="-200000" b="-27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178" t="-11111" r="-356" b="-27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608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27273" r="-200000" b="-4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178" t="-227273" r="-356" b="-45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8608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13043" r="-200000" b="-3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178" t="-313043" r="-356" b="-334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8608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13043" r="-200000" b="-2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178" t="-413043" r="-356" b="-234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8608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13043" r="-200000" b="-1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178" t="-513043" r="-356" b="-134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8608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13043" r="-200000" b="-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144" marR="7144" marT="7144" marB="714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178" t="-613043" r="-356" b="-34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CaixaDeTexto 12"/>
          <p:cNvSpPr txBox="1"/>
          <p:nvPr/>
        </p:nvSpPr>
        <p:spPr>
          <a:xfrm>
            <a:off x="1455173" y="2852685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180°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479376" y="3971503"/>
                <a:ext cx="112332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>
                    <a:ea typeface="Times New Roman" panose="02020603050405020304" pitchFamily="18" charset="0"/>
                  </a:rPr>
                  <a:t>Em condições normais de pressão, mediu-se a temperatura da água em ebulição e obteve-se o valor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98,2 </m:t>
                    </m:r>
                    <m:r>
                      <a:rPr lang="en-US" i="1" dirty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°</m:t>
                    </m:r>
                    <m:r>
                      <a:rPr lang="pt-BR" i="1" dirty="0" err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pt-BR" dirty="0">
                    <a:ea typeface="Times New Roman" panose="02020603050405020304" pitchFamily="18" charset="0"/>
                  </a:rPr>
                  <a:t>. A diferença entre o valor obtido e o valor considerado verdadeiro dessa grandeza é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−1,8</m:t>
                    </m:r>
                    <m:r>
                      <a:rPr lang="en-US" i="1" dirty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°</m:t>
                    </m:r>
                    <m:r>
                      <a:rPr lang="pt-BR" i="1" dirty="0" err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pt-BR" dirty="0">
                    <a:ea typeface="Times New Roman" panose="02020603050405020304" pitchFamily="18" charset="0"/>
                  </a:rPr>
                  <a:t>. Este valor é um </a:t>
                </a:r>
                <a:r>
                  <a:rPr lang="pt-BR" i="1" dirty="0">
                    <a:solidFill>
                      <a:schemeClr val="accent4">
                        <a:lumMod val="75000"/>
                      </a:schemeClr>
                    </a:solidFill>
                  </a:rPr>
                  <a:t>Erro</a:t>
                </a:r>
                <a:r>
                  <a:rPr lang="pt-BR" dirty="0"/>
                  <a:t> ou </a:t>
                </a:r>
                <a:r>
                  <a:rPr lang="pt-BR" i="1" dirty="0">
                    <a:solidFill>
                      <a:srgbClr val="FF0000"/>
                    </a:solidFill>
                  </a:rPr>
                  <a:t>Desvio</a:t>
                </a:r>
                <a:r>
                  <a:rPr lang="pt-BR" dirty="0">
                    <a:ea typeface="Times New Roman" panose="02020603050405020304" pitchFamily="18" charset="0"/>
                  </a:rPr>
                  <a:t>? </a:t>
                </a:r>
                <a:endParaRPr lang="pt-BR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971503"/>
                <a:ext cx="11233248" cy="1200329"/>
              </a:xfrm>
              <a:prstGeom prst="rect">
                <a:avLst/>
              </a:prstGeom>
              <a:blipFill>
                <a:blip r:embed="rId3"/>
                <a:stretch>
                  <a:fillRect l="-790" t="-4167" r="-790" b="-114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479376" y="5366338"/>
                <a:ext cx="112332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>
                    <a:ea typeface="Times New Roman" panose="02020603050405020304" pitchFamily="18" charset="0"/>
                  </a:rPr>
                  <a:t>Mediu-se com uma régua a aresta de um cubo, obtendo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1,23 </m:t>
                    </m:r>
                    <m:r>
                      <a:rPr lang="pt-BR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𝑐𝑚</m:t>
                    </m:r>
                  </m:oMath>
                </a14:m>
                <a:r>
                  <a:rPr lang="pt-BR" dirty="0">
                    <a:ea typeface="Times New Roman" panose="02020603050405020304" pitchFamily="18" charset="0"/>
                  </a:rPr>
                  <a:t>. Este é o </a:t>
                </a:r>
                <a:r>
                  <a:rPr lang="pt-BR" i="1" dirty="0">
                    <a:solidFill>
                      <a:srgbClr val="FF0000"/>
                    </a:solidFill>
                    <a:ea typeface="Times New Roman" panose="02020603050405020304" pitchFamily="18" charset="0"/>
                  </a:rPr>
                  <a:t>valor real </a:t>
                </a:r>
                <a:r>
                  <a:rPr lang="pt-BR" dirty="0">
                    <a:ea typeface="Times New Roman" panose="02020603050405020304" pitchFamily="18" charset="0"/>
                  </a:rPr>
                  <a:t>desta grandeza ou o </a:t>
                </a:r>
                <a:r>
                  <a:rPr lang="pt-BR" i="1" dirty="0">
                    <a:solidFill>
                      <a:schemeClr val="accent4">
                        <a:lumMod val="75000"/>
                      </a:schemeClr>
                    </a:solidFill>
                    <a:ea typeface="Times New Roman" panose="02020603050405020304" pitchFamily="18" charset="0"/>
                  </a:rPr>
                  <a:t>mais aproximado</a:t>
                </a:r>
                <a:r>
                  <a:rPr lang="pt-BR" dirty="0">
                    <a:ea typeface="Times New Roman" panose="020206030504050203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366338"/>
                <a:ext cx="11233248" cy="830997"/>
              </a:xfrm>
              <a:prstGeom prst="rect">
                <a:avLst/>
              </a:prstGeom>
              <a:blipFill>
                <a:blip r:embed="rId4"/>
                <a:stretch>
                  <a:fillRect l="-790" t="-5970" r="-790" b="-149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CaixaDeTexto 50">
            <a:extLst>
              <a:ext uri="{FF2B5EF4-FFF2-40B4-BE49-F238E27FC236}">
                <a16:creationId xmlns:a16="http://schemas.microsoft.com/office/drawing/2014/main" id="{3520FF35-F283-2347-929C-FB5027BAB57D}"/>
              </a:ext>
            </a:extLst>
          </p:cNvPr>
          <p:cNvSpPr txBox="1"/>
          <p:nvPr/>
        </p:nvSpPr>
        <p:spPr>
          <a:xfrm>
            <a:off x="479376" y="778542"/>
            <a:ext cx="234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chemeClr val="accent4">
                    <a:lumMod val="75000"/>
                  </a:schemeClr>
                </a:solidFill>
              </a:rPr>
              <a:t>Erros</a:t>
            </a:r>
            <a:r>
              <a:rPr lang="pt-BR" dirty="0"/>
              <a:t> e </a:t>
            </a:r>
            <a:r>
              <a:rPr lang="pt-BR" i="1" dirty="0">
                <a:solidFill>
                  <a:srgbClr val="FF0000"/>
                </a:solidFill>
              </a:rPr>
              <a:t>Desvios</a:t>
            </a:r>
          </a:p>
        </p:txBody>
      </p:sp>
    </p:spTree>
    <p:extLst>
      <p:ext uri="{BB962C8B-B14F-4D97-AF65-F5344CB8AC3E}">
        <p14:creationId xmlns:p14="http://schemas.microsoft.com/office/powerpoint/2010/main" val="15642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Teoria</a:t>
            </a:r>
            <a:r>
              <a:rPr lang="en-US" dirty="0"/>
              <a:t> de </a:t>
            </a:r>
            <a:r>
              <a:rPr lang="en-US" dirty="0" err="1"/>
              <a:t>Erros</a:t>
            </a:r>
            <a:r>
              <a:rPr lang="en-US" dirty="0"/>
              <a:t> e </a:t>
            </a:r>
            <a:r>
              <a:rPr lang="en-US" dirty="0" err="1"/>
              <a:t>Medidas</a:t>
            </a:r>
            <a:endParaRPr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F7200-361C-8748-B580-CCDF7E26AFB7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638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C7D7F-9E25-4C77-A524-20563648FD5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CaixaDeTexto 10"/>
          <p:cNvSpPr txBox="1"/>
          <p:nvPr/>
        </p:nvSpPr>
        <p:spPr>
          <a:xfrm>
            <a:off x="479376" y="1290826"/>
            <a:ext cx="11233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pt-BR" dirty="0">
                <a:ea typeface="Calibri" pitchFamily="34" charset="0"/>
              </a:rPr>
              <a:t>Algumas grandezas possuem seus valores reais conhecidos e outras não. Quando conhecemos o valor real de uma grandeza e experimentalmente encontramos um resultado diferente, dizemos que o valor obtido está afetado de um </a:t>
            </a:r>
            <a:r>
              <a:rPr lang="pt-BR" i="1" dirty="0">
                <a:solidFill>
                  <a:schemeClr val="accent4">
                    <a:lumMod val="75000"/>
                  </a:schemeClr>
                </a:solidFill>
                <a:ea typeface="Calibri" pitchFamily="34" charset="0"/>
              </a:rPr>
              <a:t>ERRO</a:t>
            </a:r>
            <a:r>
              <a:rPr lang="pt-BR" dirty="0">
                <a:ea typeface="Calibri" pitchFamily="34" charset="0"/>
              </a:rPr>
              <a:t>, definido como: </a:t>
            </a:r>
            <a:endParaRPr lang="pt-BR" dirty="0">
              <a:ea typeface="Times New Roman" panose="02020603050405020304" pitchFamily="18" charset="0"/>
            </a:endParaRPr>
          </a:p>
        </p:txBody>
      </p:sp>
      <p:sp>
        <p:nvSpPr>
          <p:cNvPr id="812035" name="Rectangle 3"/>
          <p:cNvSpPr>
            <a:spLocks noChangeArrowheads="1"/>
          </p:cNvSpPr>
          <p:nvPr/>
        </p:nvSpPr>
        <p:spPr bwMode="auto">
          <a:xfrm>
            <a:off x="2667002" y="1542213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>
                <a:latin typeface="Arial" pitchFamily="34" charset="0"/>
              </a:rPr>
              <a:t> </a:t>
            </a:r>
            <a:endParaRPr lang="fr-FR" sz="1350"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324F4D76-0E13-49F1-8B7B-C50E371AC9AF}"/>
                  </a:ext>
                </a:extLst>
              </p:cNvPr>
              <p:cNvSpPr/>
              <p:nvPr/>
            </p:nvSpPr>
            <p:spPr>
              <a:xfrm>
                <a:off x="4318078" y="4869591"/>
                <a:ext cx="353019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𝐸𝑟𝑟𝑜</m:t>
                      </m:r>
                      <m:r>
                        <a:rPr lang="pt-BR" sz="3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0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30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pt-BR" sz="30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3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sz="3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𝑒𝑎𝑙</m:t>
                          </m:r>
                        </m:sub>
                      </m:sSub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324F4D76-0E13-49F1-8B7B-C50E371AC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78" y="4869591"/>
                <a:ext cx="3530197" cy="553998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aixaDeTexto 34">
            <a:extLst>
              <a:ext uri="{FF2B5EF4-FFF2-40B4-BE49-F238E27FC236}">
                <a16:creationId xmlns:a16="http://schemas.microsoft.com/office/drawing/2014/main" id="{73B11346-A73F-1243-A4AF-AC46D6AD0AA5}"/>
              </a:ext>
            </a:extLst>
          </p:cNvPr>
          <p:cNvSpPr txBox="1"/>
          <p:nvPr/>
        </p:nvSpPr>
        <p:spPr>
          <a:xfrm>
            <a:off x="479376" y="778542"/>
            <a:ext cx="366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chemeClr val="accent4">
                    <a:lumMod val="75000"/>
                  </a:schemeClr>
                </a:solidFill>
              </a:rPr>
              <a:t>Erros</a:t>
            </a:r>
            <a:r>
              <a:rPr lang="pt-BR" dirty="0"/>
              <a:t> e </a:t>
            </a:r>
            <a:r>
              <a:rPr lang="pt-BR" i="1" dirty="0">
                <a:solidFill>
                  <a:srgbClr val="FF0000"/>
                </a:solidFill>
              </a:rPr>
              <a:t>Desvios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6014B2E3-46D8-5A46-9381-04588E5A6549}"/>
                  </a:ext>
                </a:extLst>
              </p:cNvPr>
              <p:cNvSpPr/>
              <p:nvPr/>
            </p:nvSpPr>
            <p:spPr>
              <a:xfrm>
                <a:off x="479376" y="3274918"/>
                <a:ext cx="1123324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i="1" dirty="0">
                    <a:solidFill>
                      <a:schemeClr val="accent4">
                        <a:lumMod val="75000"/>
                      </a:schemeClr>
                    </a:solidFill>
                  </a:rPr>
                  <a:t>Erro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pt-BR" dirty="0"/>
                  <a:t> Diferença entre um valor experimentado </a:t>
                </a:r>
                <a14:m>
                  <m:oMath xmlns:m="http://schemas.openxmlformats.org/officeDocument/2006/math">
                    <m:r>
                      <a:rPr lang="pt-BR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BR" dirty="0"/>
                  <a:t>ao se medir uma grandeza e o seu valor real </a:t>
                </a:r>
                <a14:m>
                  <m:oMath xmlns:m="http://schemas.openxmlformats.org/officeDocument/2006/math">
                    <m:r>
                      <a:rPr lang="pt-BR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𝑟𝑒𝑎𝑙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BR" dirty="0"/>
                  <a:t>ou correto.  </a:t>
                </a:r>
              </a:p>
            </p:txBody>
          </p:sp>
        </mc:Choice>
        <mc:Fallback xmlns="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6014B2E3-46D8-5A46-9381-04588E5A6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274918"/>
                <a:ext cx="11233248" cy="830997"/>
              </a:xfrm>
              <a:prstGeom prst="rect">
                <a:avLst/>
              </a:prstGeom>
              <a:blipFill>
                <a:blip r:embed="rId3"/>
                <a:stretch>
                  <a:fillRect l="-790" t="-5970" r="-790" b="-164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95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Teoria de Erros e Medidas</a:t>
            </a:r>
            <a:endParaRPr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F35B-EBEF-F243-AEBE-D64509DC8C38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Física Experimental I</a:t>
            </a:r>
            <a:endParaRPr lang="pt-BR" dirty="0"/>
          </a:p>
        </p:txBody>
      </p:sp>
      <p:sp>
        <p:nvSpPr>
          <p:cNvPr id="1638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C7D7F-9E25-4C77-A524-20563648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CaixaDeTexto 10"/>
          <p:cNvSpPr txBox="1"/>
          <p:nvPr/>
        </p:nvSpPr>
        <p:spPr>
          <a:xfrm>
            <a:off x="479376" y="1359059"/>
            <a:ext cx="9914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Conhecemos o valor </a:t>
            </a:r>
            <a:r>
              <a:rPr lang="pt-BR" i="1" u="sng" dirty="0">
                <a:solidFill>
                  <a:srgbClr val="7030A0"/>
                </a:solidFill>
              </a:rPr>
              <a:t>real</a:t>
            </a:r>
            <a:r>
              <a:rPr lang="pt-BR" dirty="0"/>
              <a:t> ou </a:t>
            </a:r>
            <a:r>
              <a:rPr lang="pt-BR" i="1" u="sng" dirty="0">
                <a:solidFill>
                  <a:srgbClr val="00B050"/>
                </a:solidFill>
              </a:rPr>
              <a:t>exato</a:t>
            </a:r>
            <a:r>
              <a:rPr lang="pt-BR" dirty="0"/>
              <a:t> da maioria das grandezas físicas? </a:t>
            </a:r>
            <a:endParaRPr lang="fr-FR" dirty="0"/>
          </a:p>
        </p:txBody>
      </p:sp>
      <p:sp>
        <p:nvSpPr>
          <p:cNvPr id="812035" name="Rectangle 3"/>
          <p:cNvSpPr>
            <a:spLocks noChangeArrowheads="1"/>
          </p:cNvSpPr>
          <p:nvPr/>
        </p:nvSpPr>
        <p:spPr bwMode="auto">
          <a:xfrm>
            <a:off x="2667002" y="1542213"/>
            <a:ext cx="162545" cy="17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675">
                <a:latin typeface="Arial" pitchFamily="34" charset="0"/>
              </a:rPr>
              <a:t> </a:t>
            </a:r>
            <a:endParaRPr lang="fr-FR" sz="1350">
              <a:latin typeface="Arial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749272" y="3360398"/>
            <a:ext cx="8667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dirty="0"/>
              <a:t>Nestas condições, faz sentido falar no verdadeiro valor da grandeza?</a:t>
            </a:r>
            <a:endParaRPr lang="fr-FR" dirty="0"/>
          </a:p>
        </p:txBody>
      </p:sp>
      <p:sp>
        <p:nvSpPr>
          <p:cNvPr id="12" name="Retângulo 11"/>
          <p:cNvSpPr/>
          <p:nvPr/>
        </p:nvSpPr>
        <p:spPr>
          <a:xfrm>
            <a:off x="1914337" y="2376019"/>
            <a:ext cx="3547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dirty="0"/>
              <a:t>A aceleração da gravidade</a:t>
            </a:r>
            <a:endParaRPr lang="fr-FR" dirty="0"/>
          </a:p>
        </p:txBody>
      </p:sp>
      <p:sp>
        <p:nvSpPr>
          <p:cNvPr id="14" name="Seta para a direita 13"/>
          <p:cNvSpPr/>
          <p:nvPr/>
        </p:nvSpPr>
        <p:spPr>
          <a:xfrm>
            <a:off x="5461553" y="2521342"/>
            <a:ext cx="482206" cy="214099"/>
          </a:xfrm>
          <a:prstGeom prst="rightArrow">
            <a:avLst/>
          </a:prstGeom>
          <a:solidFill>
            <a:schemeClr val="accent2"/>
          </a:solidFill>
          <a:ln w="12700"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8E37D994-E095-45CE-B764-BBF638775124}"/>
                  </a:ext>
                </a:extLst>
              </p:cNvPr>
              <p:cNvSpPr/>
              <p:nvPr/>
            </p:nvSpPr>
            <p:spPr>
              <a:xfrm>
                <a:off x="4109610" y="5411356"/>
                <a:ext cx="394653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𝐷𝑒𝑠𝑣𝑖𝑜</m:t>
                      </m:r>
                      <m:r>
                        <a:rPr lang="pt-BR" sz="3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0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30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pt-BR" sz="30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3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3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𝑎𝑑𝑜𝑡</m:t>
                          </m:r>
                        </m:sub>
                      </m:sSub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8E37D994-E095-45CE-B764-BBF638775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10" y="5411356"/>
                <a:ext cx="3946530" cy="553998"/>
              </a:xfrm>
              <a:prstGeom prst="rect">
                <a:avLst/>
              </a:prstGeom>
              <a:blipFill>
                <a:blip r:embed="rId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aixaDeTexto 39">
            <a:extLst>
              <a:ext uri="{FF2B5EF4-FFF2-40B4-BE49-F238E27FC236}">
                <a16:creationId xmlns:a16="http://schemas.microsoft.com/office/drawing/2014/main" id="{E424BA86-DA11-FD41-A682-74D584F5F837}"/>
              </a:ext>
            </a:extLst>
          </p:cNvPr>
          <p:cNvSpPr txBox="1"/>
          <p:nvPr/>
        </p:nvSpPr>
        <p:spPr>
          <a:xfrm>
            <a:off x="479376" y="778542"/>
            <a:ext cx="366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chemeClr val="accent4">
                    <a:lumMod val="75000"/>
                  </a:schemeClr>
                </a:solidFill>
              </a:rPr>
              <a:t>Erros</a:t>
            </a:r>
            <a:r>
              <a:rPr lang="pt-BR" dirty="0"/>
              <a:t> e </a:t>
            </a:r>
            <a:r>
              <a:rPr lang="pt-BR" i="1" dirty="0">
                <a:solidFill>
                  <a:srgbClr val="FF0000"/>
                </a:solidFill>
              </a:rPr>
              <a:t>Desvios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EFA81D5-6E47-3549-B5BC-93648A1C4A0D}"/>
              </a:ext>
            </a:extLst>
          </p:cNvPr>
          <p:cNvSpPr/>
          <p:nvPr/>
        </p:nvSpPr>
        <p:spPr>
          <a:xfrm>
            <a:off x="5799062" y="219135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t-BR" dirty="0"/>
              <a:t>O valor tabelado é absoluto ou o mais provável da grandeza? 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tângulo 37">
                <a:extLst>
                  <a:ext uri="{FF2B5EF4-FFF2-40B4-BE49-F238E27FC236}">
                    <a16:creationId xmlns:a16="http://schemas.microsoft.com/office/drawing/2014/main" id="{D0E0378F-C4F2-444C-950A-21ACA0E88D35}"/>
                  </a:ext>
                </a:extLst>
              </p:cNvPr>
              <p:cNvSpPr/>
              <p:nvPr/>
            </p:nvSpPr>
            <p:spPr>
              <a:xfrm>
                <a:off x="1972703" y="4189363"/>
                <a:ext cx="824659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i="1" dirty="0">
                    <a:solidFill>
                      <a:srgbClr val="FF0000"/>
                    </a:solidFill>
                  </a:rPr>
                  <a:t>Desvios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pt-BR" dirty="0"/>
                  <a:t> Diferença entre o valor experimentado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ao se medir uma grandeza e o seu valor adotado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𝑎𝑑𝑜𝑡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8" name="Retângulo 37">
                <a:extLst>
                  <a:ext uri="{FF2B5EF4-FFF2-40B4-BE49-F238E27FC236}">
                    <a16:creationId xmlns:a16="http://schemas.microsoft.com/office/drawing/2014/main" id="{D0E0378F-C4F2-444C-950A-21ACA0E88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703" y="4189363"/>
                <a:ext cx="8246595" cy="830997"/>
              </a:xfrm>
              <a:prstGeom prst="rect">
                <a:avLst/>
              </a:prstGeom>
              <a:blipFill>
                <a:blip r:embed="rId4"/>
                <a:stretch>
                  <a:fillRect t="-5970" b="-164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83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2" grpId="0"/>
      <p:bldP spid="14" grpId="0" animBg="1"/>
      <p:bldP spid="2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Teoria de Erros e Medidas</a:t>
            </a:r>
            <a:endParaRPr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AF84-F201-284C-A209-45A54240DCEE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638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C7D7F-9E25-4C77-A524-20563648FD5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CaixaDeTexto 10"/>
          <p:cNvSpPr txBox="1"/>
          <p:nvPr/>
        </p:nvSpPr>
        <p:spPr>
          <a:xfrm>
            <a:off x="479376" y="1004892"/>
            <a:ext cx="1123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Em </a:t>
            </a:r>
            <a:r>
              <a:rPr lang="pt-BR" i="1" dirty="0">
                <a:solidFill>
                  <a:srgbClr val="00B050"/>
                </a:solidFill>
              </a:rPr>
              <a:t>Ciências</a:t>
            </a:r>
            <a:r>
              <a:rPr lang="pt-BR" dirty="0"/>
              <a:t>, se trabalha com </a:t>
            </a:r>
            <a:r>
              <a:rPr lang="pt-BR" i="1" dirty="0">
                <a:solidFill>
                  <a:srgbClr val="FF0000"/>
                </a:solidFill>
              </a:rPr>
              <a:t>Desvios</a:t>
            </a:r>
            <a:r>
              <a:rPr lang="pt-BR" dirty="0"/>
              <a:t> e não com </a:t>
            </a:r>
            <a:r>
              <a:rPr lang="pt-BR" i="1" dirty="0">
                <a:solidFill>
                  <a:schemeClr val="accent4">
                    <a:lumMod val="75000"/>
                  </a:schemeClr>
                </a:solidFill>
              </a:rPr>
              <a:t>Erros</a:t>
            </a:r>
            <a:r>
              <a:rPr lang="pt-BR" dirty="0"/>
              <a:t>!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1148729" y="1913573"/>
            <a:ext cx="22918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i="1" dirty="0">
                <a:solidFill>
                  <a:schemeClr val="accent2">
                    <a:lumMod val="75000"/>
                  </a:schemeClr>
                </a:solidFill>
              </a:rPr>
              <a:t>Desvio Relativo</a:t>
            </a:r>
            <a:endParaRPr lang="fr-FR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Seta para a direita 18"/>
          <p:cNvSpPr/>
          <p:nvPr/>
        </p:nvSpPr>
        <p:spPr>
          <a:xfrm>
            <a:off x="3564992" y="2045942"/>
            <a:ext cx="428628" cy="214314"/>
          </a:xfrm>
          <a:prstGeom prst="rightArrow">
            <a:avLst/>
          </a:prstGeom>
          <a:solidFill>
            <a:schemeClr val="accent2"/>
          </a:solidFill>
          <a:ln w="12700"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4090" name="Rectangle 10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814092" name="Rectangle 1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479377" y="3860488"/>
                <a:ext cx="6270148" cy="2309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/>
                <a:r>
                  <a:rPr lang="pt-BR" b="1" dirty="0"/>
                  <a:t>Exemplo</a:t>
                </a:r>
                <a:r>
                  <a:rPr lang="pt-BR" dirty="0"/>
                  <a:t>: Um operador dispondo de um mesmo instrumento efetuou a medida de duas grandezas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𝐶𝐷</m:t>
                        </m:r>
                      </m:e>
                    </m:acc>
                  </m:oMath>
                </a14:m>
                <a:r>
                  <a:rPr lang="pt-BR" dirty="0"/>
                  <a:t>. Em cada um dos casos é conhecido o valor mais provável de cada grandeza. Vejam os valores de desvios e desvios relativos para constatar a importância!</a:t>
                </a:r>
                <a:endParaRPr lang="fr-F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7" y="3860488"/>
                <a:ext cx="6270148" cy="2309094"/>
              </a:xfrm>
              <a:prstGeom prst="rect">
                <a:avLst/>
              </a:prstGeom>
              <a:blipFill>
                <a:blip r:embed="rId2"/>
                <a:stretch>
                  <a:fillRect l="-1414" t="-1639" r="-1616" b="-54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ela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6076590"/>
                  </p:ext>
                </p:extLst>
              </p:nvPr>
            </p:nvGraphicFramePr>
            <p:xfrm>
              <a:off x="6856824" y="3934003"/>
              <a:ext cx="4855799" cy="2406786"/>
            </p:xfrm>
            <a:graphic>
              <a:graphicData uri="http://schemas.openxmlformats.org/drawingml/2006/table">
                <a:tbl>
                  <a:tblPr>
                    <a:tableStyleId>{C4B1156A-380E-4F78-BDF5-A606A8083BF9}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673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1279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14168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Grandeza 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6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Grandeza 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6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21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Valor Obtido 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8,00 </m:t>
                                </m:r>
                                <m:r>
                                  <a:rPr lang="pt-BR" sz="16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pt-B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Valor Obtido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19,4 </m:t>
                                </m:r>
                                <m:r>
                                  <a:rPr lang="pt-BR" sz="16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pt-B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486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Valor Mais Provável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8,40 </m:t>
                                </m:r>
                                <m:r>
                                  <a:rPr lang="pt-BR" sz="16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pt-B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Valor Mais Provável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20,0 </m:t>
                                </m:r>
                                <m:r>
                                  <a:rPr lang="pt-BR" sz="16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pt-B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Desvio Absoluto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0,40 </m:t>
                                </m:r>
                                <m:r>
                                  <a:rPr lang="pt-BR" sz="16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pt-B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Desvio Absoluto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0,6 </m:t>
                                </m:r>
                                <m:r>
                                  <a:rPr lang="pt-BR" sz="1600" i="1" dirty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pt-B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Desvio Relativo 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i="0" dirty="0">
                              <a:effectLst/>
                              <a:latin typeface="+mj-lt"/>
                            </a:rPr>
                            <a:t> </a:t>
                          </a:r>
                          <a:endParaRPr lang="pt-B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Desvio Relativo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ela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6076590"/>
                  </p:ext>
                </p:extLst>
              </p:nvPr>
            </p:nvGraphicFramePr>
            <p:xfrm>
              <a:off x="6856824" y="3934003"/>
              <a:ext cx="4855799" cy="2406786"/>
            </p:xfrm>
            <a:graphic>
              <a:graphicData uri="http://schemas.openxmlformats.org/drawingml/2006/table">
                <a:tbl>
                  <a:tblPr>
                    <a:tableStyleId>{C4B1156A-380E-4F78-BDF5-A606A8083BF9}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673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1279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14168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96923" b="-49090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175" b="-49090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21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Valor Obtido 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677" t="-132000" r="-203226" b="-5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Valor Obtido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51765" t="-132000" b="-54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162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Valor Mais Provável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677" t="-141463" r="-203226" b="-2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Valor Mais Provável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51765" t="-141463" b="-234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162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Desvio Absoluto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677" t="-241463" r="-203226" b="-1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Desvio Absoluto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51765" t="-241463" b="-134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Desvio Relativo 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i="0" dirty="0">
                              <a:effectLst/>
                              <a:latin typeface="+mj-lt"/>
                            </a:rPr>
                            <a:t> </a:t>
                          </a:r>
                          <a:endParaRPr lang="pt-B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Desvio Relativo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600" b="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Times New Roman"/>
                            <a:cs typeface="Times New Roman" pitchFamily="18" charset="0"/>
                          </a:endParaRPr>
                        </a:p>
                      </a:txBody>
                      <a:tcPr marL="14288" marR="14288" marT="14288" marB="14288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0E2D5D8F-41B4-4E72-B647-8787F7862F67}"/>
                  </a:ext>
                </a:extLst>
              </p:cNvPr>
              <p:cNvSpPr/>
              <p:nvPr/>
            </p:nvSpPr>
            <p:spPr>
              <a:xfrm>
                <a:off x="3901153" y="2897642"/>
                <a:ext cx="3817135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𝐷𝑒𝑠𝑣𝑖𝑜</m:t>
                      </m:r>
                      <m:r>
                        <m:rPr>
                          <m:nor/>
                        </m:rPr>
                        <a:rPr lang="pt-BR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  </m:t>
                      </m:r>
                      <m:r>
                        <a:rPr lang="pt-BR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𝑅𝑒𝑙𝑎𝑡𝑖𝑣𝑜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𝐷𝑒𝑠𝑣𝑖𝑜</m:t>
                          </m:r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𝑎𝑑𝑜𝑡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0E2D5D8F-41B4-4E72-B647-8787F7862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53" y="2897642"/>
                <a:ext cx="3817135" cy="846194"/>
              </a:xfrm>
              <a:prstGeom prst="rect">
                <a:avLst/>
              </a:prstGeom>
              <a:blipFill>
                <a:blip r:embed="rId4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2AC7FB16-4635-F245-9F16-C6F5CB93C313}"/>
                  </a:ext>
                </a:extLst>
              </p:cNvPr>
              <p:cNvSpPr txBox="1"/>
              <p:nvPr/>
            </p:nvSpPr>
            <p:spPr>
              <a:xfrm>
                <a:off x="8342540" y="5777218"/>
                <a:ext cx="7328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4,7 %</m:t>
                      </m:r>
                    </m:oMath>
                  </m:oMathPara>
                </a14:m>
                <a:endParaRPr lang="pt-BR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2AC7FB16-4635-F245-9F16-C6F5CB93C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540" y="5777218"/>
                <a:ext cx="732893" cy="338554"/>
              </a:xfrm>
              <a:prstGeom prst="rect">
                <a:avLst/>
              </a:prstGeom>
              <a:blipFill>
                <a:blip r:embed="rId5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21C4E21E-0676-3642-9AAE-4313644D17D0}"/>
                  </a:ext>
                </a:extLst>
              </p:cNvPr>
              <p:cNvSpPr txBox="1"/>
              <p:nvPr/>
            </p:nvSpPr>
            <p:spPr>
              <a:xfrm>
                <a:off x="10810764" y="5789505"/>
                <a:ext cx="5774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3 %</m:t>
                      </m:r>
                    </m:oMath>
                  </m:oMathPara>
                </a14:m>
                <a:endParaRPr lang="pt-BR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21C4E21E-0676-3642-9AAE-4313644D1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764" y="5789505"/>
                <a:ext cx="577401" cy="338554"/>
              </a:xfrm>
              <a:prstGeom prst="rect">
                <a:avLst/>
              </a:prstGeom>
              <a:blipFill>
                <a:blip r:embed="rId6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upo 7"/>
          <p:cNvGrpSpPr/>
          <p:nvPr/>
        </p:nvGrpSpPr>
        <p:grpSpPr>
          <a:xfrm>
            <a:off x="8283432" y="5748495"/>
            <a:ext cx="3212032" cy="396000"/>
            <a:chOff x="5547547" y="5811536"/>
            <a:chExt cx="3212032" cy="396000"/>
          </a:xfrm>
        </p:grpSpPr>
        <p:sp>
          <p:nvSpPr>
            <p:cNvPr id="6" name="Elipse 5"/>
            <p:cNvSpPr/>
            <p:nvPr/>
          </p:nvSpPr>
          <p:spPr>
            <a:xfrm>
              <a:off x="5547547" y="5811536"/>
              <a:ext cx="792000" cy="396000"/>
            </a:xfrm>
            <a:prstGeom prst="ellipse">
              <a:avLst/>
            </a:prstGeom>
            <a:noFill/>
            <a:ln w="41275">
              <a:solidFill>
                <a:srgbClr val="0C01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/>
            <p:cNvSpPr/>
            <p:nvPr/>
          </p:nvSpPr>
          <p:spPr>
            <a:xfrm>
              <a:off x="7967579" y="5811536"/>
              <a:ext cx="792000" cy="396000"/>
            </a:xfrm>
            <a:prstGeom prst="ellipse">
              <a:avLst/>
            </a:prstGeom>
            <a:noFill/>
            <a:ln w="41275">
              <a:solidFill>
                <a:srgbClr val="0C01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8283432" y="5289885"/>
            <a:ext cx="3212032" cy="360000"/>
            <a:chOff x="5596817" y="5894967"/>
            <a:chExt cx="3212032" cy="360000"/>
          </a:xfrm>
        </p:grpSpPr>
        <p:sp>
          <p:nvSpPr>
            <p:cNvPr id="25" name="Elipse 24"/>
            <p:cNvSpPr/>
            <p:nvPr/>
          </p:nvSpPr>
          <p:spPr>
            <a:xfrm>
              <a:off x="5596817" y="5894967"/>
              <a:ext cx="792000" cy="360000"/>
            </a:xfrm>
            <a:prstGeom prst="ellipse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8016849" y="5894967"/>
              <a:ext cx="792000" cy="360000"/>
            </a:xfrm>
            <a:prstGeom prst="ellipse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F9D2240-B073-2F4A-A560-5773CFB2913C}"/>
              </a:ext>
            </a:extLst>
          </p:cNvPr>
          <p:cNvSpPr txBox="1"/>
          <p:nvPr/>
        </p:nvSpPr>
        <p:spPr>
          <a:xfrm>
            <a:off x="479376" y="517212"/>
            <a:ext cx="366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chemeClr val="accent4">
                    <a:lumMod val="75000"/>
                  </a:schemeClr>
                </a:solidFill>
              </a:rPr>
              <a:t>Erros</a:t>
            </a:r>
            <a:r>
              <a:rPr lang="pt-BR" dirty="0"/>
              <a:t> e </a:t>
            </a:r>
            <a:r>
              <a:rPr lang="pt-BR" i="1" dirty="0">
                <a:solidFill>
                  <a:srgbClr val="FF0000"/>
                </a:solidFill>
              </a:rPr>
              <a:t>Desvios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F5B1309-EC56-7F4D-949A-6B6E01D32C1D}"/>
              </a:ext>
            </a:extLst>
          </p:cNvPr>
          <p:cNvSpPr/>
          <p:nvPr/>
        </p:nvSpPr>
        <p:spPr>
          <a:xfrm>
            <a:off x="4149315" y="1545954"/>
            <a:ext cx="72044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é a relação entre o desvio absoluto e o valor adotado como o mais próximo do valor real desta grandeza. Definição de resolução da medida! </a:t>
            </a:r>
          </a:p>
        </p:txBody>
      </p:sp>
    </p:spTree>
    <p:extLst>
      <p:ext uri="{BB962C8B-B14F-4D97-AF65-F5344CB8AC3E}">
        <p14:creationId xmlns:p14="http://schemas.microsoft.com/office/powerpoint/2010/main" val="365429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13" grpId="0"/>
      <p:bldP spid="2" grpId="0"/>
      <p:bldP spid="3" grpId="0"/>
      <p:bldP spid="24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Teoria de </a:t>
            </a:r>
            <a:r>
              <a:rPr lang="en-US" dirty="0" err="1"/>
              <a:t>Erros</a:t>
            </a:r>
            <a:r>
              <a:rPr lang="en-US" dirty="0"/>
              <a:t> e </a:t>
            </a:r>
            <a:r>
              <a:rPr lang="en-US" dirty="0" err="1"/>
              <a:t>Medidas</a:t>
            </a:r>
            <a:endParaRPr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A29B1-47F1-954E-8381-EF80308371B0}" type="datetime1">
              <a:rPr lang="pt-BR" smtClean="0"/>
              <a:pPr/>
              <a:t>06/05/2022</a:t>
            </a:fld>
            <a:endParaRPr lang="fr-F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638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C7D7F-9E25-4C77-A524-20563648FD5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CaixaDeTexto 10"/>
          <p:cNvSpPr txBox="1"/>
          <p:nvPr/>
        </p:nvSpPr>
        <p:spPr>
          <a:xfrm>
            <a:off x="838200" y="1132013"/>
            <a:ext cx="260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pt-BR" dirty="0"/>
              <a:t>  Erros grosseiros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5357066" y="1140010"/>
            <a:ext cx="4816471" cy="46166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lvl="0" algn="ctr"/>
            <a:r>
              <a:rPr lang="pt-BR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Imperícia ou distração do operador </a:t>
            </a:r>
            <a:endParaRPr lang="fr-FR" b="1" i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Seta para a direita 18"/>
          <p:cNvSpPr/>
          <p:nvPr/>
        </p:nvSpPr>
        <p:spPr>
          <a:xfrm>
            <a:off x="4138410" y="1297485"/>
            <a:ext cx="432000" cy="214314"/>
          </a:xfrm>
          <a:prstGeom prst="rightArrow">
            <a:avLst/>
          </a:prstGeom>
          <a:solidFill>
            <a:srgbClr val="C00000"/>
          </a:solidFill>
          <a:ln w="127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4090" name="Rectangle 10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814092" name="Rectangle 1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1350"/>
          </a:p>
        </p:txBody>
      </p:sp>
      <p:sp>
        <p:nvSpPr>
          <p:cNvPr id="24" name="CaixaDeTexto 23"/>
          <p:cNvSpPr txBox="1"/>
          <p:nvPr/>
        </p:nvSpPr>
        <p:spPr>
          <a:xfrm>
            <a:off x="838200" y="1707024"/>
            <a:ext cx="2843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pt-BR" dirty="0"/>
              <a:t>  Erros sistemáticos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5332255" y="1707174"/>
            <a:ext cx="4649945" cy="46166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lvl="0" algn="ctr"/>
            <a:r>
              <a:rPr lang="pt-BR" b="1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Causados por fontes identificáveis</a:t>
            </a:r>
            <a:endParaRPr lang="fr-FR" b="1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eta para a direita 25"/>
          <p:cNvSpPr/>
          <p:nvPr/>
        </p:nvSpPr>
        <p:spPr>
          <a:xfrm>
            <a:off x="4138410" y="1859876"/>
            <a:ext cx="432000" cy="214314"/>
          </a:xfrm>
          <a:prstGeom prst="rightArrow">
            <a:avLst/>
          </a:prstGeom>
          <a:solidFill>
            <a:srgbClr val="C00000"/>
          </a:solidFill>
          <a:ln w="127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479377" y="2258585"/>
            <a:ext cx="112332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Estes erros fazem com que as medidas efetuadas estejam consistentemente acima ou abaixo do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valor real do objeto</a:t>
            </a:r>
          </a:p>
        </p:txBody>
      </p:sp>
      <p:sp>
        <p:nvSpPr>
          <p:cNvPr id="951305" name="Rectangle 9"/>
          <p:cNvSpPr>
            <a:spLocks noChangeArrowheads="1"/>
          </p:cNvSpPr>
          <p:nvPr/>
        </p:nvSpPr>
        <p:spPr bwMode="auto">
          <a:xfrm>
            <a:off x="1415480" y="3010324"/>
            <a:ext cx="4807446" cy="2218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266700" indent="-2667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pt-BR" dirty="0">
                <a:ea typeface="Times New Roman" pitchFamily="18" charset="0"/>
              </a:rPr>
              <a:t>O instrumento</a:t>
            </a:r>
            <a:endParaRPr lang="fr-FR" dirty="0"/>
          </a:p>
          <a:p>
            <a:pPr marL="266700" indent="-266700" algn="just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pt-BR" dirty="0">
                <a:ea typeface="Times New Roman" pitchFamily="18" charset="0"/>
              </a:rPr>
              <a:t>O método de observação</a:t>
            </a:r>
          </a:p>
          <a:p>
            <a:pPr marL="266700" indent="-266700" algn="just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pt-BR" dirty="0">
                <a:ea typeface="Times New Roman" pitchFamily="18" charset="0"/>
              </a:rPr>
              <a:t>Efeitos ambientais</a:t>
            </a:r>
            <a:endParaRPr lang="fr-FR" dirty="0"/>
          </a:p>
          <a:p>
            <a:pPr marL="266700" indent="-266700" algn="just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pt-BR" dirty="0">
                <a:ea typeface="Times New Roman" pitchFamily="18" charset="0"/>
              </a:rPr>
              <a:t>Modelo teórico</a:t>
            </a:r>
            <a:endParaRPr lang="pt-BR" dirty="0"/>
          </a:p>
        </p:txBody>
      </p:sp>
      <p:sp>
        <p:nvSpPr>
          <p:cNvPr id="29" name="Retângulo 28"/>
          <p:cNvSpPr/>
          <p:nvPr/>
        </p:nvSpPr>
        <p:spPr>
          <a:xfrm>
            <a:off x="5604845" y="3160192"/>
            <a:ext cx="5447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u="sng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Tempo medido com um relógio que atrasa </a:t>
            </a:r>
            <a:endParaRPr lang="pt-BR" i="1" u="sng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Seta para a direita 32"/>
          <p:cNvSpPr/>
          <p:nvPr/>
        </p:nvSpPr>
        <p:spPr>
          <a:xfrm>
            <a:off x="5037190" y="3327357"/>
            <a:ext cx="288000" cy="180000"/>
          </a:xfrm>
          <a:prstGeom prst="rightArrow">
            <a:avLst/>
          </a:prstGeom>
          <a:solidFill>
            <a:schemeClr val="accent2"/>
          </a:solidFill>
          <a:ln w="12700"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5604845" y="3701626"/>
            <a:ext cx="3804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u="sng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Efeito de </a:t>
            </a:r>
            <a:r>
              <a:rPr lang="pt-BR" i="1" u="sng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paralax</a:t>
            </a:r>
            <a:r>
              <a:rPr lang="pt-BR" i="1" u="sng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6" name="Seta para a direita 35"/>
          <p:cNvSpPr/>
          <p:nvPr/>
        </p:nvSpPr>
        <p:spPr>
          <a:xfrm>
            <a:off x="5037190" y="3876322"/>
            <a:ext cx="288000" cy="180000"/>
          </a:xfrm>
          <a:prstGeom prst="rightArrow">
            <a:avLst/>
          </a:prstGeom>
          <a:solidFill>
            <a:schemeClr val="accent2"/>
          </a:solidFill>
          <a:ln w="12700"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5604845" y="4227292"/>
            <a:ext cx="49587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u="sng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Comprimento de barra de metal </a:t>
            </a:r>
            <a:r>
              <a:rPr lang="pt-BR" i="1" u="sng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 T</a:t>
            </a:r>
            <a:r>
              <a:rPr lang="pt-BR" i="1" u="sng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9" name="Seta para a direita 38"/>
          <p:cNvSpPr/>
          <p:nvPr/>
        </p:nvSpPr>
        <p:spPr>
          <a:xfrm>
            <a:off x="5047564" y="4433776"/>
            <a:ext cx="288000" cy="180000"/>
          </a:xfrm>
          <a:prstGeom prst="rightArrow">
            <a:avLst/>
          </a:prstGeom>
          <a:solidFill>
            <a:schemeClr val="accent2"/>
          </a:solidFill>
          <a:ln w="12700"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5580173" y="4767536"/>
            <a:ext cx="53307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Efeito da resistência do ar </a:t>
            </a:r>
            <a:r>
              <a:rPr lang="pt-BR" i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 </a:t>
            </a:r>
            <a:r>
              <a:rPr lang="pt-BR" i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queda livre</a:t>
            </a:r>
          </a:p>
        </p:txBody>
      </p:sp>
      <p:sp>
        <p:nvSpPr>
          <p:cNvPr id="42" name="Seta para a direita 41"/>
          <p:cNvSpPr/>
          <p:nvPr/>
        </p:nvSpPr>
        <p:spPr>
          <a:xfrm>
            <a:off x="5038844" y="4993729"/>
            <a:ext cx="288000" cy="180000"/>
          </a:xfrm>
          <a:prstGeom prst="rightArrow">
            <a:avLst/>
          </a:prstGeom>
          <a:solidFill>
            <a:schemeClr val="accent2"/>
          </a:solidFill>
          <a:ln w="12700"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768918" y="5561944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buFont typeface="Wingdings" pitchFamily="2" charset="2"/>
              <a:buChar char="ü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  Erros Aleatórios</a:t>
            </a:r>
          </a:p>
        </p:txBody>
      </p:sp>
      <p:sp>
        <p:nvSpPr>
          <p:cNvPr id="44" name="Retângulo 43"/>
          <p:cNvSpPr/>
          <p:nvPr/>
        </p:nvSpPr>
        <p:spPr>
          <a:xfrm>
            <a:off x="5203854" y="5360327"/>
            <a:ext cx="4614743" cy="83099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lvl="0" algn="ctr" eaLnBrk="0" hangingPunct="0"/>
            <a:r>
              <a:rPr lang="pt-BR" b="1" i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Escapam a uma análise em função de sua imprevisibilidade</a:t>
            </a:r>
            <a:endParaRPr lang="fr-FR" b="1" i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Seta para a direita 44"/>
          <p:cNvSpPr/>
          <p:nvPr/>
        </p:nvSpPr>
        <p:spPr>
          <a:xfrm>
            <a:off x="4138410" y="5685619"/>
            <a:ext cx="432000" cy="214314"/>
          </a:xfrm>
          <a:prstGeom prst="rightArrow">
            <a:avLst/>
          </a:prstGeom>
          <a:solidFill>
            <a:srgbClr val="C00000"/>
          </a:solidFill>
          <a:ln w="127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78F8B14-DD04-7146-B5F2-DDB2CBA93729}"/>
              </a:ext>
            </a:extLst>
          </p:cNvPr>
          <p:cNvSpPr txBox="1"/>
          <p:nvPr/>
        </p:nvSpPr>
        <p:spPr>
          <a:xfrm>
            <a:off x="479377" y="517212"/>
            <a:ext cx="5633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chemeClr val="accent4">
                    <a:lumMod val="75000"/>
                  </a:schemeClr>
                </a:solidFill>
              </a:rPr>
              <a:t>Erros</a:t>
            </a:r>
            <a:r>
              <a:rPr lang="pt-BR" dirty="0"/>
              <a:t> e </a:t>
            </a:r>
            <a:r>
              <a:rPr lang="pt-BR" i="1" dirty="0">
                <a:solidFill>
                  <a:srgbClr val="FF0000"/>
                </a:solidFill>
              </a:rPr>
              <a:t>Desvios </a:t>
            </a:r>
            <a:r>
              <a:rPr lang="pt-BR" i="1" dirty="0"/>
              <a:t>– Classificação</a:t>
            </a:r>
          </a:p>
        </p:txBody>
      </p:sp>
    </p:spTree>
    <p:extLst>
      <p:ext uri="{BB962C8B-B14F-4D97-AF65-F5344CB8AC3E}">
        <p14:creationId xmlns:p14="http://schemas.microsoft.com/office/powerpoint/2010/main" val="392044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1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51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51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51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7" grpId="0"/>
      <p:bldP spid="19" grpId="0" animBg="1" autoUpdateAnimBg="0"/>
      <p:bldP spid="24" grpId="0" autoUpdateAnimBg="0"/>
      <p:bldP spid="25" grpId="0"/>
      <p:bldP spid="26" grpId="0" animBg="1" autoUpdateAnimBg="0"/>
      <p:bldP spid="27" grpId="0"/>
      <p:bldP spid="951305" grpId="0" uiExpand="1" build="p"/>
      <p:bldP spid="29" grpId="0"/>
      <p:bldP spid="33" grpId="0" animBg="1" autoUpdateAnimBg="0"/>
      <p:bldP spid="35" grpId="0"/>
      <p:bldP spid="36" grpId="0" animBg="1" autoUpdateAnimBg="0"/>
      <p:bldP spid="37" grpId="0"/>
      <p:bldP spid="39" grpId="0" animBg="1" autoUpdateAnimBg="0"/>
      <p:bldP spid="41" grpId="0"/>
      <p:bldP spid="42" grpId="0" animBg="1" autoUpdateAnimBg="0"/>
      <p:bldP spid="43" grpId="0" autoUpdateAnimBg="0"/>
      <p:bldP spid="44" grpId="0"/>
      <p:bldP spid="45" grpId="0" animBg="1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Física Experimental I&amp;quot;&quot;/&gt;&lt;property id=&quot;20307&quot; value=&quot;256&quot;/&gt;&lt;/object&gt;&lt;object type=&quot;3&quot; unique_id=&quot;10005&quot;&gt;&lt;property id=&quot;20148&quot; value=&quot;5&quot;/&gt;&lt;property id=&quot;20300&quot; value=&quot;Slide 2 - &amp;quot;Apresentação&amp;quot;&quot;/&gt;&lt;property id=&quot;20307&quot; value=&quot;531&quot;/&gt;&lt;/object&gt;&lt;object type=&quot;3&quot; unique_id=&quot;10007&quot;&gt;&lt;property id=&quot;20148&quot; value=&quot;5&quot;/&gt;&lt;property id=&quot;20300&quot; value=&quot;Slide 4 - &amp;quot;Desenvolvimento do curso&amp;quot;&quot;/&gt;&lt;property id=&quot;20307&quot; value=&quot;537&quot;/&gt;&lt;/object&gt;&lt;object type=&quot;3&quot; unique_id=&quot;10008&quot;&gt;&lt;property id=&quot;20148&quot; value=&quot;5&quot;/&gt;&lt;property id=&quot;20300&quot; value=&quot;Slide 5 - &amp;quot;Informações Gerais sobre o curso&amp;quot;&quot;/&gt;&lt;property id=&quot;20307&quot; value=&quot;538&quot;/&gt;&lt;/object&gt;&lt;object type=&quot;3&quot; unique_id=&quot;10009&quot;&gt;&lt;property id=&quot;20148&quot; value=&quot;5&quot;/&gt;&lt;property id=&quot;20300&quot; value=&quot;Slide 6 - &amp;quot;Relatórios&amp;quot;&quot;/&gt;&lt;property id=&quot;20307&quot; value=&quot;533&quot;/&gt;&lt;/object&gt;&lt;object type=&quot;3&quot; unique_id=&quot;10010&quot;&gt;&lt;property id=&quot;20148&quot; value=&quot;5&quot;/&gt;&lt;property id=&quot;20300&quot; value=&quot;Slide 7 - &amp;quot;Relatórios&amp;quot;&quot;/&gt;&lt;property id=&quot;20307&quot; value=&quot;534&quot;/&gt;&lt;/object&gt;&lt;object type=&quot;3&quot; unique_id=&quot;10011&quot;&gt;&lt;property id=&quot;20148&quot; value=&quot;5&quot;/&gt;&lt;property id=&quot;20300&quot; value=&quot;Slide 8 - &amp;quot;Relatórios&amp;quot;&quot;/&gt;&lt;property id=&quot;20307&quot; value=&quot;535&quot;/&gt;&lt;/object&gt;&lt;object type=&quot;3&quot; unique_id=&quot;10012&quot;&gt;&lt;property id=&quot;20148&quot; value=&quot;5&quot;/&gt;&lt;property id=&quot;20300&quot; value=&quot;Slide 9 - &amp;quot;Relatórios&amp;quot;&quot;/&gt;&lt;property id=&quot;20307&quot; value=&quot;536&quot;/&gt;&lt;/object&gt;&lt;object type=&quot;3&quot; unique_id=&quot;10013&quot;&gt;&lt;property id=&quot;20148&quot; value=&quot;5&quot;/&gt;&lt;property id=&quot;20300&quot; value=&quot;Slide 11 - &amp;quot;Grandezas Físicas e Padrões de Medidas&amp;quot;&quot;/&gt;&lt;property id=&quot;20307&quot; value=&quot;393&quot;/&gt;&lt;/object&gt;&lt;object type=&quot;3&quot; unique_id=&quot;10014&quot;&gt;&lt;property id=&quot;20148&quot; value=&quot;5&quot;/&gt;&lt;property id=&quot;20300&quot; value=&quot;Slide 12 - &amp;quot;Grandezas Físicas e Padrões de Medidas&amp;quot;&quot;/&gt;&lt;property id=&quot;20307&quot; value=&quot;539&quot;/&gt;&lt;/object&gt;&lt;object type=&quot;3&quot; unique_id=&quot;10015&quot;&gt;&lt;property id=&quot;20148&quot; value=&quot;5&quot;/&gt;&lt;property id=&quot;20300&quot; value=&quot;Slide 13 - &amp;quot;Grandezas Físicas e Padrões de Medidas&amp;quot;&quot;/&gt;&lt;property id=&quot;20307&quot; value=&quot;541&quot;/&gt;&lt;/object&gt;&lt;object type=&quot;3&quot; unique_id=&quot;10016&quot;&gt;&lt;property id=&quot;20148&quot; value=&quot;5&quot;/&gt;&lt;property id=&quot;20300&quot; value=&quot;Slide 14 - &amp;quot;Grandezas Físicas e Padrões de Medidas&amp;quot;&quot;/&gt;&lt;property id=&quot;20307&quot; value=&quot;542&quot;/&gt;&lt;/object&gt;&lt;object type=&quot;3&quot; unique_id=&quot;10017&quot;&gt;&lt;property id=&quot;20148&quot; value=&quot;5&quot;/&gt;&lt;property id=&quot;20300&quot; value=&quot;Slide 15 - &amp;quot;Teoria de Erros e Medidas&amp;quot;&quot;/&gt;&lt;property id=&quot;20307&quot; value=&quot;494&quot;/&gt;&lt;/object&gt;&lt;object type=&quot;3&quot; unique_id=&quot;10018&quot;&gt;&lt;property id=&quot;20148&quot; value=&quot;5&quot;/&gt;&lt;property id=&quot;20300&quot; value=&quot;Slide 16 - &amp;quot;Teoria de Erros e Medidas&amp;quot;&quot;/&gt;&lt;property id=&quot;20307&quot; value=&quot;544&quot;/&gt;&lt;/object&gt;&lt;object type=&quot;3&quot; unique_id=&quot;10019&quot;&gt;&lt;property id=&quot;20148&quot; value=&quot;5&quot;/&gt;&lt;property id=&quot;20300&quot; value=&quot;Slide 17 - &amp;quot;Teoria de Erros e Medidas&amp;quot;&quot;/&gt;&lt;property id=&quot;20307&quot; value=&quot;545&quot;/&gt;&lt;/object&gt;&lt;object type=&quot;3&quot; unique_id=&quot;10020&quot;&gt;&lt;property id=&quot;20148&quot; value=&quot;5&quot;/&gt;&lt;property id=&quot;20300&quot; value=&quot;Slide 18 - &amp;quot;Teoria de Erros e Medidas&amp;quot;&quot;/&gt;&lt;property id=&quot;20307&quot; value=&quot;546&quot;/&gt;&lt;/object&gt;&lt;object type=&quot;3&quot; unique_id=&quot;10021&quot;&gt;&lt;property id=&quot;20148&quot; value=&quot;5&quot;/&gt;&lt;property id=&quot;20300&quot; value=&quot;Slide 19 - &amp;quot;Teoria de Erros e Medidas&amp;quot;&quot;/&gt;&lt;property id=&quot;20307&quot; value=&quot;547&quot;/&gt;&lt;/object&gt;&lt;object type=&quot;3&quot; unique_id=&quot;10022&quot;&gt;&lt;property id=&quot;20148&quot; value=&quot;5&quot;/&gt;&lt;property id=&quot;20300&quot; value=&quot;Slide 20 - &amp;quot;Teoria de Erros e Medidas&amp;quot;&quot;/&gt;&lt;property id=&quot;20307&quot; value=&quot;548&quot;/&gt;&lt;/object&gt;&lt;object type=&quot;3&quot; unique_id=&quot;10023&quot;&gt;&lt;property id=&quot;20148&quot; value=&quot;5&quot;/&gt;&lt;property id=&quot;20300&quot; value=&quot;Slide 21 - &amp;quot;Teoria de Erros e Medidas&amp;quot;&quot;/&gt;&lt;property id=&quot;20307&quot; value=&quot;549&quot;/&gt;&lt;/object&gt;&lt;object type=&quot;3&quot; unique_id=&quot;10024&quot;&gt;&lt;property id=&quot;20148&quot; value=&quot;5&quot;/&gt;&lt;property id=&quot;20300&quot; value=&quot;Slide 22 - &amp;quot;Teoria de Erros e Medidas&amp;quot;&quot;/&gt;&lt;property id=&quot;20307&quot; value=&quot;550&quot;/&gt;&lt;/object&gt;&lt;object type=&quot;3&quot; unique_id=&quot;10025&quot;&gt;&lt;property id=&quot;20148&quot; value=&quot;5&quot;/&gt;&lt;property id=&quot;20300&quot; value=&quot;Slide 23 - &amp;quot;Teoria de Erros e Medidas&amp;quot;&quot;/&gt;&lt;property id=&quot;20307&quot; value=&quot;551&quot;/&gt;&lt;/object&gt;&lt;object type=&quot;3&quot; unique_id=&quot;10026&quot;&gt;&lt;property id=&quot;20148&quot; value=&quot;5&quot;/&gt;&lt;property id=&quot;20300&quot; value=&quot;Slide 24 - &amp;quot;Teoria de Erros e Medidas&amp;quot;&quot;/&gt;&lt;property id=&quot;20307&quot; value=&quot;552&quot;/&gt;&lt;/object&gt;&lt;object type=&quot;3&quot; unique_id=&quot;10027&quot;&gt;&lt;property id=&quot;20148&quot; value=&quot;5&quot;/&gt;&lt;property id=&quot;20300&quot; value=&quot;Slide 25 - &amp;quot;Teoria de Erros e Medidas&amp;quot;&quot;/&gt;&lt;property id=&quot;20307&quot; value=&quot;553&quot;/&gt;&lt;/object&gt;&lt;object type=&quot;3&quot; unique_id=&quot;10028&quot;&gt;&lt;property id=&quot;20148&quot; value=&quot;5&quot;/&gt;&lt;property id=&quot;20300&quot; value=&quot;Slide 26 - &amp;quot;Teoria de Erros e Medidas&amp;quot;&quot;/&gt;&lt;property id=&quot;20307&quot; value=&quot;554&quot;/&gt;&lt;/object&gt;&lt;object type=&quot;3&quot; unique_id=&quot;10029&quot;&gt;&lt;property id=&quot;20148&quot; value=&quot;5&quot;/&gt;&lt;property id=&quot;20300&quot; value=&quot;Slide 27 - &amp;quot;Teoria de Erros e Medidas&amp;quot;&quot;/&gt;&lt;property id=&quot;20307&quot; value=&quot;555&quot;/&gt;&lt;/object&gt;&lt;object type=&quot;3&quot; unique_id=&quot;10030&quot;&gt;&lt;property id=&quot;20148&quot; value=&quot;5&quot;/&gt;&lt;property id=&quot;20300&quot; value=&quot;Slide 28 - &amp;quot;Teoria de Erros e Medidas&amp;quot;&quot;/&gt;&lt;property id=&quot;20307&quot; value=&quot;556&quot;/&gt;&lt;/object&gt;&lt;object type=&quot;3&quot; unique_id=&quot;10031&quot;&gt;&lt;property id=&quot;20148&quot; value=&quot;5&quot;/&gt;&lt;property id=&quot;20300&quot; value=&quot;Slide 29 - &amp;quot;Teoria de Erros e Medidas&amp;quot;&quot;/&gt;&lt;property id=&quot;20307&quot; value=&quot;559&quot;/&gt;&lt;/object&gt;&lt;object type=&quot;3&quot; unique_id=&quot;10032&quot;&gt;&lt;property id=&quot;20148&quot; value=&quot;5&quot;/&gt;&lt;property id=&quot;20300&quot; value=&quot;Slide 30 - &amp;quot;Teoria de Erros e Medidas&amp;quot;&quot;/&gt;&lt;property id=&quot;20307&quot; value=&quot;558&quot;/&gt;&lt;/object&gt;&lt;object type=&quot;3&quot; unique_id=&quot;10033&quot;&gt;&lt;property id=&quot;20148&quot; value=&quot;5&quot;/&gt;&lt;property id=&quot;20300&quot; value=&quot;Slide 31 - &amp;quot;Teoria de Erros e Medidas&amp;quot;&quot;/&gt;&lt;property id=&quot;20307&quot; value=&quot;557&quot;/&gt;&lt;/object&gt;&lt;object type=&quot;3&quot; unique_id=&quot;10034&quot;&gt;&lt;property id=&quot;20148&quot; value=&quot;5&quot;/&gt;&lt;property id=&quot;20300&quot; value=&quot;Slide 32 - &amp;quot;Teoria de Erros e Medidas&amp;quot;&quot;/&gt;&lt;property id=&quot;20307&quot; value=&quot;560&quot;/&gt;&lt;/object&gt;&lt;object type=&quot;3&quot; unique_id=&quot;10035&quot;&gt;&lt;property id=&quot;20148&quot; value=&quot;5&quot;/&gt;&lt;property id=&quot;20300&quot; value=&quot;Slide 33 - &amp;quot;Teoria de Erros e Medidas&amp;quot;&quot;/&gt;&lt;property id=&quot;20307&quot; value=&quot;561&quot;/&gt;&lt;/object&gt;&lt;object type=&quot;3&quot; unique_id=&quot;10036&quot;&gt;&lt;property id=&quot;20148&quot; value=&quot;5&quot;/&gt;&lt;property id=&quot;20300&quot; value=&quot;Slide 34 - &amp;quot;Teoria de Erros e Medidas&amp;quot;&quot;/&gt;&lt;property id=&quot;20307&quot; value=&quot;562&quot;/&gt;&lt;/object&gt;&lt;object type=&quot;3&quot; unique_id=&quot;10037&quot;&gt;&lt;property id=&quot;20148&quot; value=&quot;5&quot;/&gt;&lt;property id=&quot;20300&quot; value=&quot;Slide 35 - &amp;quot;Gráficos&amp;quot;&quot;/&gt;&lt;property id=&quot;20307&quot; value=&quot;563&quot;/&gt;&lt;/object&gt;&lt;object type=&quot;3&quot; unique_id=&quot;10038&quot;&gt;&lt;property id=&quot;20148&quot; value=&quot;5&quot;/&gt;&lt;property id=&quot;20300&quot; value=&quot;Slide 36 - &amp;quot;Gráficos&amp;quot;&quot;/&gt;&lt;property id=&quot;20307&quot; value=&quot;569&quot;/&gt;&lt;/object&gt;&lt;object type=&quot;3&quot; unique_id=&quot;10039&quot;&gt;&lt;property id=&quot;20148&quot; value=&quot;5&quot;/&gt;&lt;property id=&quot;20300&quot; value=&quot;Slide 37 - &amp;quot;Gráficos&amp;quot;&quot;/&gt;&lt;property id=&quot;20307&quot; value=&quot;572&quot;/&gt;&lt;/object&gt;&lt;object type=&quot;3&quot; unique_id=&quot;10040&quot;&gt;&lt;property id=&quot;20148&quot; value=&quot;5&quot;/&gt;&lt;property id=&quot;20300&quot; value=&quot;Slide 38 - &amp;quot;Gráficos&amp;quot;&quot;/&gt;&lt;property id=&quot;20307&quot; value=&quot;573&quot;/&gt;&lt;/object&gt;&lt;object type=&quot;3&quot; unique_id=&quot;10041&quot;&gt;&lt;property id=&quot;20148&quot; value=&quot;5&quot;/&gt;&lt;property id=&quot;20300&quot; value=&quot;Slide 39 - &amp;quot;Gráficos&amp;quot;&quot;/&gt;&lt;property id=&quot;20307&quot; value=&quot;574&quot;/&gt;&lt;/object&gt;&lt;object type=&quot;3&quot; unique_id=&quot;10042&quot;&gt;&lt;property id=&quot;20148&quot; value=&quot;5&quot;/&gt;&lt;property id=&quot;20300&quot; value=&quot;Slide 40 - &amp;quot;Gráficos&amp;quot;&quot;/&gt;&lt;property id=&quot;20307&quot; value=&quot;566&quot;/&gt;&lt;/object&gt;&lt;object type=&quot;3&quot; unique_id=&quot;10043&quot;&gt;&lt;property id=&quot;20148&quot; value=&quot;5&quot;/&gt;&lt;property id=&quot;20300&quot; value=&quot;Slide 41 - &amp;quot;Gráficos&amp;quot;&quot;/&gt;&lt;property id=&quot;20307&quot; value=&quot;568&quot;/&gt;&lt;/object&gt;&lt;object type=&quot;3&quot; unique_id=&quot;10044&quot;&gt;&lt;property id=&quot;20148&quot; value=&quot;5&quot;/&gt;&lt;property id=&quot;20300&quot; value=&quot;Slide 43 - &amp;quot;Gráficos&amp;quot;&quot;/&gt;&lt;property id=&quot;20307&quot; value=&quot;576&quot;/&gt;&lt;/object&gt;&lt;object type=&quot;3&quot; unique_id=&quot;10045&quot;&gt;&lt;property id=&quot;20148&quot; value=&quot;5&quot;/&gt;&lt;property id=&quot;20300&quot; value=&quot;Slide 44 - &amp;quot;Gráficos&amp;quot;&quot;/&gt;&lt;property id=&quot;20307&quot; value=&quot;577&quot;/&gt;&lt;/object&gt;&lt;object type=&quot;3&quot; unique_id=&quot;10046&quot;&gt;&lt;property id=&quot;20148&quot; value=&quot;5&quot;/&gt;&lt;property id=&quot;20300&quot; value=&quot;Slide 45 - &amp;quot;Gráficos&amp;quot;&quot;/&gt;&lt;property id=&quot;20307&quot; value=&quot;578&quot;/&gt;&lt;/object&gt;&lt;object type=&quot;3&quot; unique_id=&quot;10047&quot;&gt;&lt;property id=&quot;20148&quot; value=&quot;5&quot;/&gt;&lt;property id=&quot;20300&quot; value=&quot;Slide 46 - &amp;quot;Gráficos&amp;quot;&quot;/&gt;&lt;property id=&quot;20307&quot; value=&quot;580&quot;/&gt;&lt;/object&gt;&lt;object type=&quot;3&quot; unique_id=&quot;10048&quot;&gt;&lt;property id=&quot;20148&quot; value=&quot;5&quot;/&gt;&lt;property id=&quot;20300&quot; value=&quot;Slide 47 - &amp;quot;Gráficos&amp;quot;&quot;/&gt;&lt;property id=&quot;20307&quot; value=&quot;581&quot;/&gt;&lt;/object&gt;&lt;object type=&quot;3&quot; unique_id=&quot;10049&quot;&gt;&lt;property id=&quot;20148&quot; value=&quot;5&quot;/&gt;&lt;property id=&quot;20300&quot; value=&quot;Slide 48 - &amp;quot;Gráficos&amp;quot;&quot;/&gt;&lt;property id=&quot;20307&quot; value=&quot;582&quot;/&gt;&lt;/object&gt;&lt;object type=&quot;3&quot; unique_id=&quot;10050&quot;&gt;&lt;property id=&quot;20148&quot; value=&quot;5&quot;/&gt;&lt;property id=&quot;20300&quot; value=&quot;Slide 49 - &amp;quot;Gráficos&amp;quot;&quot;/&gt;&lt;property id=&quot;20307&quot; value=&quot;583&quot;/&gt;&lt;/object&gt;&lt;object type=&quot;3&quot; unique_id=&quot;10051&quot;&gt;&lt;property id=&quot;20148&quot; value=&quot;5&quot;/&gt;&lt;property id=&quot;20300&quot; value=&quot;Slide 50 - &amp;quot;Gráficos&amp;quot;&quot;/&gt;&lt;property id=&quot;20307&quot; value=&quot;584&quot;/&gt;&lt;/object&gt;&lt;object type=&quot;3&quot; unique_id=&quot;10052&quot;&gt;&lt;property id=&quot;20148&quot; value=&quot;5&quot;/&gt;&lt;property id=&quot;20300&quot; value=&quot;Slide 51 - &amp;quot;Gráficos&amp;quot;&quot;/&gt;&lt;property id=&quot;20307&quot; value=&quot;575&quot;/&gt;&lt;/object&gt;&lt;object type=&quot;3&quot; unique_id=&quot;10053&quot;&gt;&lt;property id=&quot;20148&quot; value=&quot;5&quot;/&gt;&lt;property id=&quot;20300&quot; value=&quot;Slide 3 - &amp;quot;Cronograma&amp;quot;&quot;/&gt;&lt;property id=&quot;20307&quot; value=&quot;585&quot;/&gt;&lt;/object&gt;&lt;object type=&quot;3&quot; unique_id=&quot;10054&quot;&gt;&lt;property id=&quot;20148&quot; value=&quot;5&quot;/&gt;&lt;property id=&quot;20300&quot; value=&quot;Slide 10 - &amp;quot;Rápida Revisão&amp;quot;&quot;/&gt;&lt;property id=&quot;20307&quot; value=&quot;586&quot;/&gt;&lt;/object&gt;&lt;object type=&quot;3&quot; unique_id=&quot;10055&quot;&gt;&lt;property id=&quot;20148&quot; value=&quot;5&quot;/&gt;&lt;property id=&quot;20300&quot; value=&quot;Slide 42 - &amp;quot;Aviso!&amp;quot;&quot;/&gt;&lt;property id=&quot;20307&quot; value=&quot;587&quot;/&gt;&lt;/object&gt;&lt;object type=&quot;3&quot; unique_id=&quot;10056&quot;&gt;&lt;property id=&quot;20148&quot; value=&quot;5&quot;/&gt;&lt;property id=&quot;20300&quot; value=&quot;Slide 52 - &amp;quot;Gráficos não Lineares&amp;quot;&quot;/&gt;&lt;property id=&quot;20307&quot; value=&quot;588&quot;/&gt;&lt;/object&gt;&lt;object type=&quot;3&quot; unique_id=&quot;10057&quot;&gt;&lt;property id=&quot;20148&quot; value=&quot;5&quot;/&gt;&lt;property id=&quot;20300&quot; value=&quot;Slide 53 - &amp;quot;Gráficos não Lineares&amp;quot;&quot;/&gt;&lt;property id=&quot;20307&quot; value=&quot;589&quot;/&gt;&lt;/object&gt;&lt;object type=&quot;3&quot; unique_id=&quot;10058&quot;&gt;&lt;property id=&quot;20148&quot; value=&quot;5&quot;/&gt;&lt;property id=&quot;20300&quot; value=&quot;Slide 54 - &amp;quot;Linearização de Gráficos&amp;quot;&quot;/&gt;&lt;property id=&quot;20307&quot; value=&quot;590&quot;/&gt;&lt;/object&gt;&lt;object type=&quot;3&quot; unique_id=&quot;10059&quot;&gt;&lt;property id=&quot;20148&quot; value=&quot;5&quot;/&gt;&lt;property id=&quot;20300&quot; value=&quot;Slide 55 - &amp;quot;Transformação em Lineares&amp;quot;&quot;/&gt;&lt;property id=&quot;20307&quot; value=&quot;591&quot;/&gt;&lt;/object&gt;&lt;object type=&quot;3&quot; unique_id=&quot;10060&quot;&gt;&lt;property id=&quot;20148&quot; value=&quot;5&quot;/&gt;&lt;property id=&quot;20300&quot; value=&quot;Slide 56 - &amp;quot;Construção De Gráficos&amp;quot;&quot;/&gt;&lt;property id=&quot;20307&quot; value=&quot;645&quot;/&gt;&lt;/object&gt;&lt;object type=&quot;3&quot; unique_id=&quot;10061&quot;&gt;&lt;property id=&quot;20148&quot; value=&quot;5&quot;/&gt;&lt;property id=&quot;20300&quot; value=&quot;Slide 57 - &amp;quot;Escala Linear&amp;quot;&quot;/&gt;&lt;property id=&quot;20307&quot; value=&quot;593&quot;/&gt;&lt;/object&gt;&lt;object type=&quot;3&quot; unique_id=&quot;10062&quot;&gt;&lt;property id=&quot;20148&quot; value=&quot;5&quot;/&gt;&lt;property id=&quot;20300&quot; value=&quot;Slide 58 - &amp;quot;Escala Linear&amp;quot;&quot;/&gt;&lt;property id=&quot;20307&quot; value=&quot;594&quot;/&gt;&lt;/object&gt;&lt;object type=&quot;3&quot; unique_id=&quot;10063&quot;&gt;&lt;property id=&quot;20148&quot; value=&quot;5&quot;/&gt;&lt;property id=&quot;20300&quot; value=&quot;Slide 59 - &amp;quot;Escala Logaritmica&amp;quot;&quot;/&gt;&lt;property id=&quot;20307&quot; value=&quot;596&quot;/&gt;&lt;/object&gt;&lt;object type=&quot;3&quot; unique_id=&quot;10064&quot;&gt;&lt;property id=&quot;20148&quot; value=&quot;5&quot;/&gt;&lt;property id=&quot;20300&quot; value=&quot;Slide 60 - &amp;quot;Escala Logaritmica&amp;quot;&quot;/&gt;&lt;property id=&quot;20307&quot; value=&quot;597&quot;/&gt;&lt;/object&gt;&lt;object type=&quot;3&quot; unique_id=&quot;10065&quot;&gt;&lt;property id=&quot;20148&quot; value=&quot;5&quot;/&gt;&lt;property id=&quot;20300&quot; value=&quot;Slide 61 - &amp;quot;Escala Logaritmica&amp;quot;&quot;/&gt;&lt;property id=&quot;20307&quot; value=&quot;598&quot;/&gt;&lt;/object&gt;&lt;object type=&quot;3&quot; unique_id=&quot;10066&quot;&gt;&lt;property id=&quot;20148&quot; value=&quot;5&quot;/&gt;&lt;property id=&quot;20300&quot; value=&quot;Slide 62 - &amp;quot;Escala Logaritmica&amp;quot;&quot;/&gt;&lt;property id=&quot;20307&quot; value=&quot;599&quot;/&gt;&lt;/object&gt;&lt;object type=&quot;3&quot; unique_id=&quot;10067&quot;&gt;&lt;property id=&quot;20148&quot; value=&quot;5&quot;/&gt;&lt;property id=&quot;20300&quot; value=&quot;Slide 63 - &amp;quot;Escala Logaritmica&amp;quot;&quot;/&gt;&lt;property id=&quot;20307&quot; value=&quot;600&quot;/&gt;&lt;/object&gt;&lt;object type=&quot;3&quot; unique_id=&quot;10068&quot;&gt;&lt;property id=&quot;20148&quot; value=&quot;5&quot;/&gt;&lt;property id=&quot;20300&quot; value=&quot;Slide 64 - &amp;quot;Escala Logaritmica&amp;quot;&quot;/&gt;&lt;property id=&quot;20307&quot; value=&quot;601&quot;/&gt;&lt;/object&gt;&lt;object type=&quot;3&quot; unique_id=&quot;10069&quot;&gt;&lt;property id=&quot;20148&quot; value=&quot;5&quot;/&gt;&lt;property id=&quot;20300&quot; value=&quot;Slide 65 - &amp;quot;Uso de Papel Mono-Log&amp;quot;&quot;/&gt;&lt;property id=&quot;20307&quot; value=&quot;602&quot;/&gt;&lt;/object&gt;&lt;object type=&quot;3&quot; unique_id=&quot;10070&quot;&gt;&lt;property id=&quot;20148&quot; value=&quot;5&quot;/&gt;&lt;property id=&quot;20300&quot; value=&quot;Slide 66 - &amp;quot;Uso de Papel Mono-Log&amp;quot;&quot;/&gt;&lt;property id=&quot;20307&quot; value=&quot;603&quot;/&gt;&lt;/object&gt;&lt;object type=&quot;3&quot; unique_id=&quot;10071&quot;&gt;&lt;property id=&quot;20148&quot; value=&quot;5&quot;/&gt;&lt;property id=&quot;20300&quot; value=&quot;Slide 67 - &amp;quot;Uso de Papel Mono-Log&amp;quot;&quot;/&gt;&lt;property id=&quot;20307&quot; value=&quot;604&quot;/&gt;&lt;/object&gt;&lt;object type=&quot;3&quot; unique_id=&quot;10072&quot;&gt;&lt;property id=&quot;20148&quot; value=&quot;5&quot;/&gt;&lt;property id=&quot;20300&quot; value=&quot;Slide 68 - &amp;quot;Uso de Papel Mono-Log&amp;quot;&quot;/&gt;&lt;property id=&quot;20307&quot; value=&quot;606&quot;/&gt;&lt;/object&gt;&lt;object type=&quot;3&quot; unique_id=&quot;10073&quot;&gt;&lt;property id=&quot;20148&quot; value=&quot;5&quot;/&gt;&lt;property id=&quot;20300&quot; value=&quot;Slide 69 - &amp;quot;Uso de Papel Mono-Log&amp;quot;&quot;/&gt;&lt;property id=&quot;20307&quot; value=&quot;607&quot;/&gt;&lt;/object&gt;&lt;object type=&quot;3&quot; unique_id=&quot;10074&quot;&gt;&lt;property id=&quot;20148&quot; value=&quot;5&quot;/&gt;&lt;property id=&quot;20300&quot; value=&quot;Slide 70 - &amp;quot;Uso de Papel Mono-Log&amp;quot;&quot;/&gt;&lt;property id=&quot;20307&quot; value=&quot;608&quot;/&gt;&lt;/object&gt;&lt;object type=&quot;3&quot; unique_id=&quot;10075&quot;&gt;&lt;property id=&quot;20148&quot; value=&quot;5&quot;/&gt;&lt;property id=&quot;20300&quot; value=&quot;Slide 71 - &amp;quot;Uso de Papel Mono-Log&amp;quot;&quot;/&gt;&lt;property id=&quot;20307&quot; value=&quot;609&quot;/&gt;&lt;/object&gt;&lt;object type=&quot;3&quot; unique_id=&quot;10076&quot;&gt;&lt;property id=&quot;20148&quot; value=&quot;5&quot;/&gt;&lt;property id=&quot;20300&quot; value=&quot;Slide 72 - &amp;quot;Uso de Papel Mono-Log&amp;quot;&quot;/&gt;&lt;property id=&quot;20307&quot; value=&quot;610&quot;/&gt;&lt;/object&gt;&lt;object type=&quot;3&quot; unique_id=&quot;10077&quot;&gt;&lt;property id=&quot;20148&quot; value=&quot;5&quot;/&gt;&lt;property id=&quot;20300&quot; value=&quot;Slide 73 - &amp;quot;Gráficos não Lineares&amp;quot;&quot;/&gt;&lt;property id=&quot;20307&quot; value=&quot;646&quot;/&gt;&lt;/object&gt;&lt;object type=&quot;3&quot; unique_id=&quot;10078&quot;&gt;&lt;property id=&quot;20148&quot; value=&quot;5&quot;/&gt;&lt;property id=&quot;20300&quot; value=&quot;Slide 74 - &amp;quot;Gráficos não Lineares&amp;quot;&quot;/&gt;&lt;property id=&quot;20307&quot; value=&quot;613&quot;/&gt;&lt;/object&gt;&lt;object type=&quot;3&quot; unique_id=&quot;10079&quot;&gt;&lt;property id=&quot;20148&quot; value=&quot;5&quot;/&gt;&lt;property id=&quot;20300&quot; value=&quot;Slide 75 - &amp;quot;Linearização de Gráficos&amp;quot;&quot;/&gt;&lt;property id=&quot;20307&quot; value=&quot;614&quot;/&gt;&lt;/object&gt;&lt;object type=&quot;3&quot; unique_id=&quot;10080&quot;&gt;&lt;property id=&quot;20148&quot; value=&quot;5&quot;/&gt;&lt;property id=&quot;20300&quot; value=&quot;Slide 76 - &amp;quot;Linearização de Gráficos&amp;quot;&quot;/&gt;&lt;property id=&quot;20307&quot; value=&quot;615&quot;/&gt;&lt;/object&gt;&lt;object type=&quot;3&quot; unique_id=&quot;10081&quot;&gt;&lt;property id=&quot;20148&quot; value=&quot;5&quot;/&gt;&lt;property id=&quot;20300&quot; value=&quot;Slide 77 - &amp;quot;Linearização de Gráficos – Funções Polinomiais.&amp;quot;&quot;/&gt;&lt;property id=&quot;20307&quot; value=&quot;616&quot;/&gt;&lt;/object&gt;&lt;object type=&quot;3&quot; unique_id=&quot;10082&quot;&gt;&lt;property id=&quot;20148&quot; value=&quot;5&quot;/&gt;&lt;property id=&quot;20300&quot; value=&quot;Slide 78 - &amp;quot;Linearização de Gráficos – Funções Polinomiais.&amp;quot;&quot;/&gt;&lt;property id=&quot;20307&quot; value=&quot;617&quot;/&gt;&lt;/object&gt;&lt;object type=&quot;3&quot; unique_id=&quot;10083&quot;&gt;&lt;property id=&quot;20148&quot; value=&quot;5&quot;/&gt;&lt;property id=&quot;20300&quot; value=&quot;Slide 79 - &amp;quot;Linearização de Gráficos – Funções Polinomiais.&amp;quot;&quot;/&gt;&lt;property id=&quot;20307&quot; value=&quot;618&quot;/&gt;&lt;/object&gt;&lt;object type=&quot;3&quot; unique_id=&quot;10084&quot;&gt;&lt;property id=&quot;20148&quot; value=&quot;5&quot;/&gt;&lt;property id=&quot;20300&quot; value=&quot;Slide 80 - &amp;quot;Linearização de Gráficos – Funções Polinomiais.&amp;quot;&quot;/&gt;&lt;property id=&quot;20307&quot; value=&quot;61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JRAulas">
  <a:themeElements>
    <a:clrScheme name="Personalizar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Times New Roman-fonte 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RAulas" id="{D5D4E4A0-58C8-5540-83DF-1EF9CBBC9EE8}" vid="{23166417-DC1E-4F4B-8502-D5601777F903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424FE5-DF70-4610-99ED-0C8484918759}">
  <we:reference id="wa104116086" version="1.0.0.0" store="en-us" storeType="OMEX"/>
  <we:alternateReferences>
    <we:reference id="WA104116086" version="1.0.0.0" store="WA10411608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JRAulas</Template>
  <TotalTime>16818</TotalTime>
  <Words>1911</Words>
  <Application>Microsoft Macintosh PowerPoint</Application>
  <PresentationFormat>Widescreen</PresentationFormat>
  <Paragraphs>395</Paragraphs>
  <Slides>26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4" baseType="lpstr">
      <vt:lpstr>Arial</vt:lpstr>
      <vt:lpstr>Arial Rounded MT Bold</vt:lpstr>
      <vt:lpstr>Calibri</vt:lpstr>
      <vt:lpstr>Cambria Math</vt:lpstr>
      <vt:lpstr>Tahoma</vt:lpstr>
      <vt:lpstr>Times New Roman</vt:lpstr>
      <vt:lpstr>Wingdings</vt:lpstr>
      <vt:lpstr>JRAulas</vt:lpstr>
      <vt:lpstr>Física Experimental  2022/01</vt:lpstr>
      <vt:lpstr>Revisão Algarismos Significativos</vt:lpstr>
      <vt:lpstr>Revisão Algarismos Significativos</vt:lpstr>
      <vt:lpstr>Teoria de Erros e Medidas</vt:lpstr>
      <vt:lpstr>Teoria de Erros e Medidas</vt:lpstr>
      <vt:lpstr>Teoria de Erros e Medidas</vt:lpstr>
      <vt:lpstr>Teoria de Erros e Medidas</vt:lpstr>
      <vt:lpstr>Teoria de Erros e Medidas</vt:lpstr>
      <vt:lpstr>Teoria de Erros e Medidas</vt:lpstr>
      <vt:lpstr>Teoria de Erros e Medidas</vt:lpstr>
      <vt:lpstr>Teoria de Erros e Medidas</vt:lpstr>
      <vt:lpstr>Teoria de Erros e Medidas</vt:lpstr>
      <vt:lpstr>Teoria de Erros e Medidas</vt:lpstr>
      <vt:lpstr>Teoria de Erros e Medidas</vt:lpstr>
      <vt:lpstr>Teoria de Erros e Medidas</vt:lpstr>
      <vt:lpstr>Teoria de Erros e Medidas</vt:lpstr>
      <vt:lpstr>Teoria de Erros e Medidas</vt:lpstr>
      <vt:lpstr>Teoria de Erros e Medidas</vt:lpstr>
      <vt:lpstr>Teoria de Erros e Medidas</vt:lpstr>
      <vt:lpstr>Teoria de Erros e Medidas</vt:lpstr>
      <vt:lpstr>Teoria de Erros e Medidas</vt:lpstr>
      <vt:lpstr>Teoria de Erros e Medidas</vt:lpstr>
      <vt:lpstr>Teoria de Erros e Medidas</vt:lpstr>
      <vt:lpstr>Teoria de Erros e Medidas</vt:lpstr>
      <vt:lpstr>Teoria de Erros e Medidas</vt:lpstr>
      <vt:lpstr>Bibliografia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Física Experimental</dc:title>
  <dc:creator>José Rafael Capua Proveti</dc:creator>
  <cp:lastModifiedBy>Microsoft Office User</cp:lastModifiedBy>
  <cp:revision>896</cp:revision>
  <cp:lastPrinted>2018-03-12T11:30:45Z</cp:lastPrinted>
  <dcterms:created xsi:type="dcterms:W3CDTF">2005-04-17T17:57:02Z</dcterms:created>
  <dcterms:modified xsi:type="dcterms:W3CDTF">2022-05-06T11:14:43Z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TC010438371036</vt:lpwstr>
  </property>
</Properties>
</file>